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8"/>
  </p:notesMasterIdLst>
  <p:sldIdLst>
    <p:sldId id="256" r:id="rId2"/>
    <p:sldId id="289" r:id="rId3"/>
    <p:sldId id="311" r:id="rId4"/>
    <p:sldId id="302" r:id="rId5"/>
    <p:sldId id="350" r:id="rId6"/>
    <p:sldId id="367" r:id="rId7"/>
    <p:sldId id="368" r:id="rId8"/>
    <p:sldId id="351" r:id="rId9"/>
    <p:sldId id="290" r:id="rId10"/>
    <p:sldId id="352" r:id="rId11"/>
    <p:sldId id="353" r:id="rId12"/>
    <p:sldId id="354" r:id="rId13"/>
    <p:sldId id="308" r:id="rId14"/>
    <p:sldId id="355" r:id="rId15"/>
    <p:sldId id="304" r:id="rId16"/>
    <p:sldId id="293" r:id="rId17"/>
    <p:sldId id="356" r:id="rId18"/>
    <p:sldId id="261" r:id="rId19"/>
    <p:sldId id="357" r:id="rId20"/>
    <p:sldId id="358" r:id="rId21"/>
    <p:sldId id="359" r:id="rId22"/>
    <p:sldId id="369" r:id="rId23"/>
    <p:sldId id="370" r:id="rId24"/>
    <p:sldId id="371" r:id="rId25"/>
    <p:sldId id="372" r:id="rId26"/>
    <p:sldId id="373" r:id="rId27"/>
    <p:sldId id="374" r:id="rId28"/>
    <p:sldId id="375" r:id="rId29"/>
    <p:sldId id="376" r:id="rId30"/>
    <p:sldId id="306" r:id="rId31"/>
    <p:sldId id="360" r:id="rId32"/>
    <p:sldId id="364" r:id="rId33"/>
    <p:sldId id="361" r:id="rId34"/>
    <p:sldId id="362" r:id="rId35"/>
    <p:sldId id="365" r:id="rId36"/>
    <p:sldId id="286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660033"/>
    <a:srgbClr val="D6A620"/>
    <a:srgbClr val="3A12E4"/>
    <a:srgbClr val="F8F8F8"/>
    <a:srgbClr val="006600"/>
    <a:srgbClr val="FF3399"/>
    <a:srgbClr val="AE871A"/>
  </p:clrMru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Style à thème 1 - Accentuation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9C7853C-536D-4A76-A0AE-DD22124D55A5}" styleName="Style à thème 1 - Accentuation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3409" autoAdjust="0"/>
    <p:restoredTop sz="94709" autoAdjust="0"/>
  </p:normalViewPr>
  <p:slideViewPr>
    <p:cSldViewPr>
      <p:cViewPr>
        <p:scale>
          <a:sx n="68" d="100"/>
          <a:sy n="68" d="100"/>
        </p:scale>
        <p:origin x="-1536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E4A0F3-6C19-4E05-8CBA-5F58C2B0D101}" type="datetimeFigureOut">
              <a:rPr lang="fr-FR" smtClean="0"/>
              <a:pPr/>
              <a:t>23/11/2010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FEC203-8A1C-4179-B565-53B400C1FA3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apositive de titre">
    <p:bg>
      <p:bgPr>
        <a:gradFill>
          <a:gsLst>
            <a:gs pos="0">
              <a:schemeClr val="accent3">
                <a:lumMod val="75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11/07/2010</a:t>
            </a:r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01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 rot="5400000">
            <a:off x="-3000375" y="3000375"/>
            <a:ext cx="6858000" cy="85725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</a:schemeClr>
              </a:gs>
              <a:gs pos="80000">
                <a:schemeClr val="accent1">
                  <a:tint val="23500"/>
                  <a:satMod val="160000"/>
                  <a:alpha val="0"/>
                </a:schemeClr>
              </a:gs>
            </a:gsLst>
            <a:lin ang="16200000" scaled="0"/>
            <a:tileRect/>
          </a:gra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pic>
        <p:nvPicPr>
          <p:cNvPr id="9" name="Picture 80" descr="terrestrt"/>
          <p:cNvPicPr>
            <a:picLocks noChangeAspect="1" noChangeArrowheads="1" noCrop="1"/>
          </p:cNvPicPr>
          <p:nvPr userDrawn="1"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719138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7" descr="barre"/>
          <p:cNvPicPr>
            <a:picLocks noChangeAspect="1" noChangeArrowheads="1" noCrop="1"/>
          </p:cNvPicPr>
          <p:nvPr userDrawn="1"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rot="10800000">
            <a:off x="3152" y="6187600"/>
            <a:ext cx="9144000" cy="141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Diapositive de titre">
    <p:bg>
      <p:bgPr>
        <a:gradFill>
          <a:gsLst>
            <a:gs pos="0">
              <a:schemeClr val="accent3">
                <a:lumMod val="75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11/07/2010</a:t>
            </a:r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01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 rot="5400000">
            <a:off x="-3000375" y="3000375"/>
            <a:ext cx="6858000" cy="85725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</a:schemeClr>
              </a:gs>
              <a:gs pos="80000">
                <a:schemeClr val="accent1">
                  <a:tint val="23500"/>
                  <a:satMod val="160000"/>
                  <a:alpha val="0"/>
                </a:schemeClr>
              </a:gs>
            </a:gsLst>
            <a:lin ang="16200000" scaled="0"/>
            <a:tileRect/>
          </a:gra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pic>
        <p:nvPicPr>
          <p:cNvPr id="9" name="Picture 80" descr="terrestrt"/>
          <p:cNvPicPr>
            <a:picLocks noChangeAspect="1" noChangeArrowheads="1" noCrop="1"/>
          </p:cNvPicPr>
          <p:nvPr userDrawn="1"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719138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7" descr="barre"/>
          <p:cNvPicPr>
            <a:picLocks noChangeAspect="1" noChangeArrowheads="1" noCrop="1"/>
          </p:cNvPicPr>
          <p:nvPr userDrawn="1"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rot="10800000">
            <a:off x="3152" y="6187600"/>
            <a:ext cx="9144000" cy="141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Diapositive de titre">
    <p:bg>
      <p:bgPr>
        <a:gradFill>
          <a:gsLst>
            <a:gs pos="0">
              <a:schemeClr val="accent3">
                <a:lumMod val="75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11/07/2010</a:t>
            </a:r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01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 rot="5400000">
            <a:off x="-3000375" y="3000375"/>
            <a:ext cx="6858000" cy="85725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</a:schemeClr>
              </a:gs>
              <a:gs pos="80000">
                <a:schemeClr val="accent1">
                  <a:tint val="23500"/>
                  <a:satMod val="160000"/>
                  <a:alpha val="0"/>
                </a:schemeClr>
              </a:gs>
            </a:gsLst>
            <a:lin ang="16200000" scaled="0"/>
            <a:tileRect/>
          </a:gra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pic>
        <p:nvPicPr>
          <p:cNvPr id="9" name="Picture 80" descr="terrestrt"/>
          <p:cNvPicPr>
            <a:picLocks noChangeAspect="1" noChangeArrowheads="1" noCrop="1"/>
          </p:cNvPicPr>
          <p:nvPr userDrawn="1"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719138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7" descr="barre"/>
          <p:cNvPicPr>
            <a:picLocks noChangeAspect="1" noChangeArrowheads="1" noCrop="1"/>
          </p:cNvPicPr>
          <p:nvPr userDrawn="1"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rot="10800000">
            <a:off x="3152" y="6187600"/>
            <a:ext cx="9144000" cy="141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Diapositive de titre">
    <p:bg>
      <p:bgPr>
        <a:gradFill>
          <a:gsLst>
            <a:gs pos="0">
              <a:schemeClr val="accent3">
                <a:lumMod val="75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11/07/2010</a:t>
            </a:r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01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 rot="5400000">
            <a:off x="-3000375" y="3000375"/>
            <a:ext cx="6858000" cy="85725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</a:schemeClr>
              </a:gs>
              <a:gs pos="80000">
                <a:schemeClr val="accent1">
                  <a:tint val="23500"/>
                  <a:satMod val="160000"/>
                  <a:alpha val="0"/>
                </a:schemeClr>
              </a:gs>
            </a:gsLst>
            <a:lin ang="16200000" scaled="0"/>
            <a:tileRect/>
          </a:gra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pic>
        <p:nvPicPr>
          <p:cNvPr id="9" name="Picture 80" descr="terrestrt"/>
          <p:cNvPicPr>
            <a:picLocks noChangeAspect="1" noChangeArrowheads="1" noCrop="1"/>
          </p:cNvPicPr>
          <p:nvPr userDrawn="1"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719138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7" descr="barre"/>
          <p:cNvPicPr>
            <a:picLocks noChangeAspect="1" noChangeArrowheads="1" noCrop="1"/>
          </p:cNvPicPr>
          <p:nvPr userDrawn="1"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rot="10800000">
            <a:off x="3152" y="6187600"/>
            <a:ext cx="9144000" cy="141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Diapositive de titre">
    <p:bg>
      <p:bgPr>
        <a:gradFill>
          <a:gsLst>
            <a:gs pos="0">
              <a:schemeClr val="accent3">
                <a:lumMod val="75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11/07/2010</a:t>
            </a:r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01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 rot="5400000">
            <a:off x="-3000375" y="3000375"/>
            <a:ext cx="6858000" cy="85725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</a:schemeClr>
              </a:gs>
              <a:gs pos="80000">
                <a:schemeClr val="accent1">
                  <a:tint val="23500"/>
                  <a:satMod val="160000"/>
                  <a:alpha val="0"/>
                </a:schemeClr>
              </a:gs>
            </a:gsLst>
            <a:lin ang="16200000" scaled="0"/>
            <a:tileRect/>
          </a:gra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pic>
        <p:nvPicPr>
          <p:cNvPr id="9" name="Picture 80" descr="terrestrt"/>
          <p:cNvPicPr>
            <a:picLocks noChangeAspect="1" noChangeArrowheads="1" noCrop="1"/>
          </p:cNvPicPr>
          <p:nvPr userDrawn="1"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719138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7" descr="barre"/>
          <p:cNvPicPr>
            <a:picLocks noChangeAspect="1" noChangeArrowheads="1" noCrop="1"/>
          </p:cNvPicPr>
          <p:nvPr userDrawn="1"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rot="10800000">
            <a:off x="3152" y="6187600"/>
            <a:ext cx="9144000" cy="141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bg>
      <p:bgPr>
        <a:gradFill>
          <a:gsLst>
            <a:gs pos="0">
              <a:schemeClr val="accent3">
                <a:lumMod val="75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11/07/2010</a:t>
            </a:r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01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 rot="5400000">
            <a:off x="-3000375" y="3000375"/>
            <a:ext cx="6858000" cy="85725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</a:schemeClr>
              </a:gs>
              <a:gs pos="80000">
                <a:schemeClr val="accent1">
                  <a:tint val="23500"/>
                  <a:satMod val="160000"/>
                  <a:alpha val="0"/>
                </a:schemeClr>
              </a:gs>
            </a:gsLst>
            <a:lin ang="16200000" scaled="0"/>
            <a:tileRect/>
          </a:gra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pic>
        <p:nvPicPr>
          <p:cNvPr id="9" name="Picture 80" descr="terrestrt"/>
          <p:cNvPicPr>
            <a:picLocks noChangeAspect="1" noChangeArrowheads="1" noCrop="1"/>
          </p:cNvPicPr>
          <p:nvPr userDrawn="1"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719138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7" descr="barre"/>
          <p:cNvPicPr>
            <a:picLocks noChangeAspect="1" noChangeArrowheads="1" noCrop="1"/>
          </p:cNvPicPr>
          <p:nvPr userDrawn="1"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rot="10800000">
            <a:off x="3152" y="6187600"/>
            <a:ext cx="9144000" cy="141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gradFill>
          <a:gsLst>
            <a:gs pos="0">
              <a:schemeClr val="accent3">
                <a:lumMod val="75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11/07/2010</a:t>
            </a:r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01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 rot="5400000">
            <a:off x="-3000375" y="3000375"/>
            <a:ext cx="6858000" cy="85725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</a:schemeClr>
              </a:gs>
              <a:gs pos="80000">
                <a:schemeClr val="accent1">
                  <a:tint val="23500"/>
                  <a:satMod val="160000"/>
                  <a:alpha val="0"/>
                </a:schemeClr>
              </a:gs>
            </a:gsLst>
            <a:lin ang="16200000" scaled="0"/>
            <a:tileRect/>
          </a:gra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pic>
        <p:nvPicPr>
          <p:cNvPr id="9" name="Picture 80" descr="terrestrt"/>
          <p:cNvPicPr>
            <a:picLocks noChangeAspect="1" noChangeArrowheads="1" noCrop="1"/>
          </p:cNvPicPr>
          <p:nvPr userDrawn="1"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719138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7" descr="barre"/>
          <p:cNvPicPr>
            <a:picLocks noChangeAspect="1" noChangeArrowheads="1" noCrop="1"/>
          </p:cNvPicPr>
          <p:nvPr userDrawn="1"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rot="10800000">
            <a:off x="3152" y="6187600"/>
            <a:ext cx="9144000" cy="141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e de titre">
    <p:bg>
      <p:bgPr>
        <a:gradFill>
          <a:gsLst>
            <a:gs pos="0">
              <a:schemeClr val="accent3">
                <a:lumMod val="75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11/07/2010</a:t>
            </a:r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01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 rot="5400000">
            <a:off x="-3000375" y="3000375"/>
            <a:ext cx="6858000" cy="85725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</a:schemeClr>
              </a:gs>
              <a:gs pos="80000">
                <a:schemeClr val="accent1">
                  <a:tint val="23500"/>
                  <a:satMod val="160000"/>
                  <a:alpha val="0"/>
                </a:schemeClr>
              </a:gs>
            </a:gsLst>
            <a:lin ang="16200000" scaled="0"/>
            <a:tileRect/>
          </a:gra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pic>
        <p:nvPicPr>
          <p:cNvPr id="9" name="Picture 80" descr="terrestrt"/>
          <p:cNvPicPr>
            <a:picLocks noChangeAspect="1" noChangeArrowheads="1" noCrop="1"/>
          </p:cNvPicPr>
          <p:nvPr userDrawn="1"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719138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7" descr="barre"/>
          <p:cNvPicPr>
            <a:picLocks noChangeAspect="1" noChangeArrowheads="1" noCrop="1"/>
          </p:cNvPicPr>
          <p:nvPr userDrawn="1"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rot="10800000">
            <a:off x="3152" y="6187600"/>
            <a:ext cx="9144000" cy="141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e de titre">
    <p:bg>
      <p:bgPr>
        <a:gradFill>
          <a:gsLst>
            <a:gs pos="0">
              <a:schemeClr val="accent3">
                <a:lumMod val="75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11/07/2010</a:t>
            </a:r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01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 rot="5400000">
            <a:off x="-3000375" y="3000375"/>
            <a:ext cx="6858000" cy="85725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</a:schemeClr>
              </a:gs>
              <a:gs pos="80000">
                <a:schemeClr val="accent1">
                  <a:tint val="23500"/>
                  <a:satMod val="160000"/>
                  <a:alpha val="0"/>
                </a:schemeClr>
              </a:gs>
            </a:gsLst>
            <a:lin ang="16200000" scaled="0"/>
            <a:tileRect/>
          </a:gra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pic>
        <p:nvPicPr>
          <p:cNvPr id="9" name="Picture 80" descr="terrestrt"/>
          <p:cNvPicPr>
            <a:picLocks noChangeAspect="1" noChangeArrowheads="1" noCrop="1"/>
          </p:cNvPicPr>
          <p:nvPr userDrawn="1"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719138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7" descr="barre"/>
          <p:cNvPicPr>
            <a:picLocks noChangeAspect="1" noChangeArrowheads="1" noCrop="1"/>
          </p:cNvPicPr>
          <p:nvPr userDrawn="1"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rot="10800000">
            <a:off x="3152" y="6187600"/>
            <a:ext cx="9144000" cy="141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11/23/2010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‹N°›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11/23/2010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‹N°›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Diapositive de titre">
    <p:bg>
      <p:bgPr>
        <a:gradFill>
          <a:gsLst>
            <a:gs pos="0">
              <a:schemeClr val="accent3">
                <a:lumMod val="75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11/07/2010</a:t>
            </a:r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01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 rot="5400000">
            <a:off x="-3000375" y="3000375"/>
            <a:ext cx="6858000" cy="85725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</a:schemeClr>
              </a:gs>
              <a:gs pos="80000">
                <a:schemeClr val="accent1">
                  <a:tint val="23500"/>
                  <a:satMod val="160000"/>
                  <a:alpha val="0"/>
                </a:schemeClr>
              </a:gs>
            </a:gsLst>
            <a:lin ang="16200000" scaled="0"/>
            <a:tileRect/>
          </a:gra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pic>
        <p:nvPicPr>
          <p:cNvPr id="9" name="Picture 80" descr="terrestrt"/>
          <p:cNvPicPr>
            <a:picLocks noChangeAspect="1" noChangeArrowheads="1" noCrop="1"/>
          </p:cNvPicPr>
          <p:nvPr userDrawn="1"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719138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7" descr="barre"/>
          <p:cNvPicPr>
            <a:picLocks noChangeAspect="1" noChangeArrowheads="1" noCrop="1"/>
          </p:cNvPicPr>
          <p:nvPr userDrawn="1"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rot="10800000">
            <a:off x="3152" y="6187600"/>
            <a:ext cx="9144000" cy="141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11/23/2010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‹N°›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11/23/2010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‹N°›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11/23/2010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‹N°›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11/23/2010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‹N°›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11/23/2010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‹N°›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11/23/2010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‹N°›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11/23/2010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‹N°›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11/23/2010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‹N°›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Diapositive de titre">
    <p:bg>
      <p:bgPr>
        <a:gradFill>
          <a:gsLst>
            <a:gs pos="0">
              <a:schemeClr val="accent3">
                <a:lumMod val="75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11/07/2010</a:t>
            </a:r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01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 rot="5400000">
            <a:off x="-3000375" y="3000375"/>
            <a:ext cx="6858000" cy="85725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</a:schemeClr>
              </a:gs>
              <a:gs pos="80000">
                <a:schemeClr val="accent1">
                  <a:tint val="23500"/>
                  <a:satMod val="160000"/>
                  <a:alpha val="0"/>
                </a:schemeClr>
              </a:gs>
            </a:gsLst>
            <a:lin ang="16200000" scaled="0"/>
            <a:tileRect/>
          </a:gra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pic>
        <p:nvPicPr>
          <p:cNvPr id="9" name="Picture 80" descr="terrestrt"/>
          <p:cNvPicPr>
            <a:picLocks noChangeAspect="1" noChangeArrowheads="1" noCrop="1"/>
          </p:cNvPicPr>
          <p:nvPr userDrawn="1"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719138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7" descr="barre"/>
          <p:cNvPicPr>
            <a:picLocks noChangeAspect="1" noChangeArrowheads="1" noCrop="1"/>
          </p:cNvPicPr>
          <p:nvPr userDrawn="1"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rot="10800000">
            <a:off x="3152" y="6187600"/>
            <a:ext cx="9144000" cy="141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Diapositive de titre">
    <p:bg>
      <p:bgPr>
        <a:gradFill>
          <a:gsLst>
            <a:gs pos="0">
              <a:schemeClr val="accent3">
                <a:lumMod val="75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11/07/2010</a:t>
            </a:r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01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 rot="5400000">
            <a:off x="-3000375" y="3000375"/>
            <a:ext cx="6858000" cy="85725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</a:schemeClr>
              </a:gs>
              <a:gs pos="80000">
                <a:schemeClr val="accent1">
                  <a:tint val="23500"/>
                  <a:satMod val="160000"/>
                  <a:alpha val="0"/>
                </a:schemeClr>
              </a:gs>
            </a:gsLst>
            <a:lin ang="16200000" scaled="0"/>
            <a:tileRect/>
          </a:gra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pic>
        <p:nvPicPr>
          <p:cNvPr id="9" name="Picture 80" descr="terrestrt"/>
          <p:cNvPicPr>
            <a:picLocks noChangeAspect="1" noChangeArrowheads="1" noCrop="1"/>
          </p:cNvPicPr>
          <p:nvPr userDrawn="1"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719138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7" descr="barre"/>
          <p:cNvPicPr>
            <a:picLocks noChangeAspect="1" noChangeArrowheads="1" noCrop="1"/>
          </p:cNvPicPr>
          <p:nvPr userDrawn="1"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rot="10800000">
            <a:off x="3152" y="6187600"/>
            <a:ext cx="9144000" cy="141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Diapositive de titre">
    <p:bg>
      <p:bgPr>
        <a:gradFill>
          <a:gsLst>
            <a:gs pos="0">
              <a:schemeClr val="accent3">
                <a:lumMod val="75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11/07/2010</a:t>
            </a:r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01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 rot="5400000">
            <a:off x="-3000375" y="3000375"/>
            <a:ext cx="6858000" cy="85725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</a:schemeClr>
              </a:gs>
              <a:gs pos="80000">
                <a:schemeClr val="accent1">
                  <a:tint val="23500"/>
                  <a:satMod val="160000"/>
                  <a:alpha val="0"/>
                </a:schemeClr>
              </a:gs>
            </a:gsLst>
            <a:lin ang="16200000" scaled="0"/>
            <a:tileRect/>
          </a:gra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pic>
        <p:nvPicPr>
          <p:cNvPr id="9" name="Picture 80" descr="terrestrt"/>
          <p:cNvPicPr>
            <a:picLocks noChangeAspect="1" noChangeArrowheads="1" noCrop="1"/>
          </p:cNvPicPr>
          <p:nvPr userDrawn="1"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719138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7" descr="barre"/>
          <p:cNvPicPr>
            <a:picLocks noChangeAspect="1" noChangeArrowheads="1" noCrop="1"/>
          </p:cNvPicPr>
          <p:nvPr userDrawn="1"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rot="10800000">
            <a:off x="3152" y="6187600"/>
            <a:ext cx="9144000" cy="141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Diapositive de titre">
    <p:bg>
      <p:bgPr>
        <a:gradFill>
          <a:gsLst>
            <a:gs pos="0">
              <a:schemeClr val="accent3">
                <a:lumMod val="75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11/07/2010</a:t>
            </a:r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01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 rot="5400000">
            <a:off x="-3000375" y="3000375"/>
            <a:ext cx="6858000" cy="85725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</a:schemeClr>
              </a:gs>
              <a:gs pos="80000">
                <a:schemeClr val="accent1">
                  <a:tint val="23500"/>
                  <a:satMod val="160000"/>
                  <a:alpha val="0"/>
                </a:schemeClr>
              </a:gs>
            </a:gsLst>
            <a:lin ang="16200000" scaled="0"/>
            <a:tileRect/>
          </a:gra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pic>
        <p:nvPicPr>
          <p:cNvPr id="9" name="Picture 80" descr="terrestrt"/>
          <p:cNvPicPr>
            <a:picLocks noChangeAspect="1" noChangeArrowheads="1" noCrop="1"/>
          </p:cNvPicPr>
          <p:nvPr userDrawn="1"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719138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7" descr="barre"/>
          <p:cNvPicPr>
            <a:picLocks noChangeAspect="1" noChangeArrowheads="1" noCrop="1"/>
          </p:cNvPicPr>
          <p:nvPr userDrawn="1"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rot="10800000">
            <a:off x="3152" y="6187600"/>
            <a:ext cx="9144000" cy="141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Diapositive de titre">
    <p:bg>
      <p:bgPr>
        <a:gradFill>
          <a:gsLst>
            <a:gs pos="0">
              <a:schemeClr val="accent3">
                <a:lumMod val="75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11/07/2010</a:t>
            </a:r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01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 rot="5400000">
            <a:off x="-3000375" y="3000375"/>
            <a:ext cx="6858000" cy="85725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</a:schemeClr>
              </a:gs>
              <a:gs pos="80000">
                <a:schemeClr val="accent1">
                  <a:tint val="23500"/>
                  <a:satMod val="160000"/>
                  <a:alpha val="0"/>
                </a:schemeClr>
              </a:gs>
            </a:gsLst>
            <a:lin ang="16200000" scaled="0"/>
            <a:tileRect/>
          </a:gra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pic>
        <p:nvPicPr>
          <p:cNvPr id="9" name="Picture 80" descr="terrestrt"/>
          <p:cNvPicPr>
            <a:picLocks noChangeAspect="1" noChangeArrowheads="1" noCrop="1"/>
          </p:cNvPicPr>
          <p:nvPr userDrawn="1"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719138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7" descr="barre"/>
          <p:cNvPicPr>
            <a:picLocks noChangeAspect="1" noChangeArrowheads="1" noCrop="1"/>
          </p:cNvPicPr>
          <p:nvPr userDrawn="1"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rot="10800000">
            <a:off x="3152" y="6187600"/>
            <a:ext cx="9144000" cy="141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Diapositive de titre">
    <p:bg>
      <p:bgPr>
        <a:gradFill>
          <a:gsLst>
            <a:gs pos="0">
              <a:schemeClr val="accent3">
                <a:lumMod val="75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11/07/2010</a:t>
            </a:r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01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 rot="5400000">
            <a:off x="-3000375" y="3000375"/>
            <a:ext cx="6858000" cy="85725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</a:schemeClr>
              </a:gs>
              <a:gs pos="80000">
                <a:schemeClr val="accent1">
                  <a:tint val="23500"/>
                  <a:satMod val="160000"/>
                  <a:alpha val="0"/>
                </a:schemeClr>
              </a:gs>
            </a:gsLst>
            <a:lin ang="16200000" scaled="0"/>
            <a:tileRect/>
          </a:gra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pic>
        <p:nvPicPr>
          <p:cNvPr id="9" name="Picture 80" descr="terrestrt"/>
          <p:cNvPicPr>
            <a:picLocks noChangeAspect="1" noChangeArrowheads="1" noCrop="1"/>
          </p:cNvPicPr>
          <p:nvPr userDrawn="1"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719138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7" descr="barre"/>
          <p:cNvPicPr>
            <a:picLocks noChangeAspect="1" noChangeArrowheads="1" noCrop="1"/>
          </p:cNvPicPr>
          <p:nvPr userDrawn="1"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rot="10800000">
            <a:off x="3152" y="6187600"/>
            <a:ext cx="9144000" cy="141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Diapositive de titre">
    <p:bg>
      <p:bgPr>
        <a:gradFill>
          <a:gsLst>
            <a:gs pos="0">
              <a:schemeClr val="accent3">
                <a:lumMod val="75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11/07/2010</a:t>
            </a:r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01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 rot="5400000">
            <a:off x="-3000375" y="3000375"/>
            <a:ext cx="6858000" cy="85725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</a:schemeClr>
              </a:gs>
              <a:gs pos="80000">
                <a:schemeClr val="accent1">
                  <a:tint val="23500"/>
                  <a:satMod val="160000"/>
                  <a:alpha val="0"/>
                </a:schemeClr>
              </a:gs>
            </a:gsLst>
            <a:lin ang="16200000" scaled="0"/>
            <a:tileRect/>
          </a:gra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pic>
        <p:nvPicPr>
          <p:cNvPr id="9" name="Picture 80" descr="terrestrt"/>
          <p:cNvPicPr>
            <a:picLocks noChangeAspect="1" noChangeArrowheads="1" noCrop="1"/>
          </p:cNvPicPr>
          <p:nvPr userDrawn="1"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719138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7" descr="barre"/>
          <p:cNvPicPr>
            <a:picLocks noChangeAspect="1" noChangeArrowheads="1" noCrop="1"/>
          </p:cNvPicPr>
          <p:nvPr userDrawn="1"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rot="10800000">
            <a:off x="3152" y="6187600"/>
            <a:ext cx="9144000" cy="141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C9B81F-C347-4BEF-BFDF-29C42F48304A}" type="datetimeFigureOut">
              <a:rPr lang="en-US" smtClean="0"/>
              <a:pPr/>
              <a:t>11/23/2010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2AED99-7FB4-404E-8A97-64753DCE42EC}" type="slidenum">
              <a:rPr kumimoji="0" lang="en-US" smtClean="0"/>
              <a:pPr/>
              <a:t>‹N°›</a:t>
            </a:fld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  <p:sldLayoutId id="2147483684" r:id="rId14"/>
    <p:sldLayoutId id="2147483673" r:id="rId15"/>
    <p:sldLayoutId id="2147483685" r:id="rId16"/>
    <p:sldLayoutId id="2147483686" r:id="rId17"/>
    <p:sldLayoutId id="2147483674" r:id="rId18"/>
    <p:sldLayoutId id="2147483675" r:id="rId19"/>
    <p:sldLayoutId id="2147483676" r:id="rId20"/>
    <p:sldLayoutId id="2147483677" r:id="rId21"/>
    <p:sldLayoutId id="2147483678" r:id="rId22"/>
    <p:sldLayoutId id="2147483679" r:id="rId23"/>
    <p:sldLayoutId id="2147483680" r:id="rId24"/>
    <p:sldLayoutId id="2147483681" r:id="rId25"/>
    <p:sldLayoutId id="2147483682" r:id="rId26"/>
    <p:sldLayoutId id="2147483683" r:id="rId2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5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hyperlink" Target="http://upload.wikimedia.org/wikipedia/commons/a/ab/WorldMapLongLat-eq-circles-tropics-non.png" TargetMode="Externa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hyperlink" Target="http://upload.wikimedia.org/wikipedia/commons/d/d9/Geographic_coordinates_sphere.svg" TargetMode="Externa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0.gif"/><Relationship Id="rId5" Type="http://schemas.openxmlformats.org/officeDocument/2006/relationships/image" Target="../media/image9.gif"/><Relationship Id="rId4" Type="http://schemas.openxmlformats.org/officeDocument/2006/relationships/image" Target="../media/image8.gi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3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32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11.png"/><Relationship Id="rId7" Type="http://schemas.openxmlformats.org/officeDocument/2006/relationships/image" Target="../media/image37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Relationship Id="rId9" Type="http://schemas.openxmlformats.org/officeDocument/2006/relationships/image" Target="../media/image3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gif"/><Relationship Id="rId2" Type="http://schemas.openxmlformats.org/officeDocument/2006/relationships/image" Target="../media/image49.gif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5.gif"/><Relationship Id="rId4" Type="http://schemas.openxmlformats.org/officeDocument/2006/relationships/image" Target="../media/image51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11/07/2010</a:t>
            </a:r>
            <a:endParaRPr lang="en-US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r>
              <a:rPr lang="en-US" dirty="0" smtClean="0"/>
              <a:t>01</a:t>
            </a:r>
            <a:endParaRPr lang="en-US" dirty="0"/>
          </a:p>
        </p:txBody>
      </p:sp>
      <p:pic>
        <p:nvPicPr>
          <p:cNvPr id="15" name="Picture 2" descr="http://www.almohandes.org/vb/uploaded/899_115930473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1142984"/>
            <a:ext cx="5018400" cy="61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Picture 2" descr="http://www.almohandes.org/vb/uploaded/899_115930473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4572008"/>
            <a:ext cx="5018400" cy="61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8" descr="http://upload.al3malka.com/download.php?img=1907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1785926"/>
            <a:ext cx="6481747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 descr="http://www.almohandes.org/vb/images/ranks/star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85918" y="3857628"/>
            <a:ext cx="1428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 descr="http://www.almohandes.org/vb/images/ranks/star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28926" y="4786322"/>
            <a:ext cx="1428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" descr="http://www.almohandes.org/vb/images/ranks/star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00166" y="1571612"/>
            <a:ext cx="1428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" descr="http://www.almohandes.org/vb/images/ranks/star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29454" y="2214554"/>
            <a:ext cx="1428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3" descr="http://www.almohandes.org/vb/images/ranks/star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00958" y="5000636"/>
            <a:ext cx="1428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3" descr="http://www.almohandes.org/vb/images/ranks/star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00166" y="2643182"/>
            <a:ext cx="1428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3" descr="http://www.almohandes.org/vb/images/ranks/star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43174" y="5572140"/>
            <a:ext cx="1428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3" descr="http://www.almohandes.org/vb/images/ranks/star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4942" y="5715016"/>
            <a:ext cx="1428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3" descr="http://www.almohandes.org/vb/images/ranks/star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15074" y="4572008"/>
            <a:ext cx="1428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3" descr="http://www.almohandes.org/vb/images/ranks/star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2976" y="4857760"/>
            <a:ext cx="1428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3" descr="http://www.almohandes.org/vb/images/ranks/star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38582" y="4224342"/>
            <a:ext cx="1428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3" descr="http://www.almohandes.org/vb/images/ranks/star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4942" y="4857760"/>
            <a:ext cx="1428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3" descr="http://www.almohandes.org/vb/images/ranks/star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72462" y="3643314"/>
            <a:ext cx="1428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3" descr="http://www.almohandes.org/vb/images/ranks/star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785794"/>
            <a:ext cx="133352" cy="133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3" descr="http://www.almohandes.org/vb/images/ranks/star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14744" y="785794"/>
            <a:ext cx="1428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2" descr="http://www.almohandes.org/vb/uploaded/899_115930473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25368" y="4572008"/>
            <a:ext cx="5018400" cy="61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Tm="3000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/>
          <a:srcRect l="20508" t="22461" r="30420" b="36523"/>
          <a:stretch>
            <a:fillRect/>
          </a:stretch>
        </p:blipFill>
        <p:spPr bwMode="auto">
          <a:xfrm>
            <a:off x="214282" y="857232"/>
            <a:ext cx="9237969" cy="4286280"/>
          </a:xfrm>
          <a:prstGeom prst="rect">
            <a:avLst/>
          </a:prstGeom>
          <a:solidFill>
            <a:srgbClr val="FFFFFF">
              <a:shade val="85000"/>
            </a:srgbClr>
          </a:solidFill>
          <a:ln w="3175" cap="sq">
            <a:solidFill>
              <a:schemeClr val="accent6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3" name="Rectangle 2"/>
          <p:cNvSpPr/>
          <p:nvPr/>
        </p:nvSpPr>
        <p:spPr>
          <a:xfrm>
            <a:off x="1071538" y="2285992"/>
            <a:ext cx="7715304" cy="5847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fr-FR" sz="3200" b="1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L’ellipsoïde, surface de référence</a:t>
            </a:r>
            <a:endParaRPr lang="fr-FR" sz="3200" dirty="0">
              <a:ln>
                <a:solidFill>
                  <a:schemeClr val="tx1"/>
                </a:solidFill>
              </a:ln>
              <a:solidFill>
                <a:schemeClr val="accent6">
                  <a:lumMod val="75000"/>
                </a:schemeClr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2"/>
          <a:srcRect l="20508" t="22461" r="30420" b="36523"/>
          <a:stretch>
            <a:fillRect/>
          </a:stretch>
        </p:blipFill>
        <p:spPr bwMode="auto">
          <a:xfrm>
            <a:off x="1357290" y="142852"/>
            <a:ext cx="7000924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2"/>
          <a:srcRect l="20508" t="22461" r="30420" b="36523"/>
          <a:stretch>
            <a:fillRect/>
          </a:stretch>
        </p:blipFill>
        <p:spPr bwMode="auto">
          <a:xfrm>
            <a:off x="1428728" y="214290"/>
            <a:ext cx="7000924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2836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285728"/>
            <a:ext cx="6743700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36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43042" y="357166"/>
            <a:ext cx="6715172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36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36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83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836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836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83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/>
          <a:srcRect l="20508" t="22461" r="30420" b="36523"/>
          <a:stretch>
            <a:fillRect/>
          </a:stretch>
        </p:blipFill>
        <p:spPr bwMode="auto">
          <a:xfrm>
            <a:off x="214282" y="857232"/>
            <a:ext cx="9237969" cy="4286280"/>
          </a:xfrm>
          <a:prstGeom prst="rect">
            <a:avLst/>
          </a:prstGeom>
          <a:solidFill>
            <a:srgbClr val="FFFFFF">
              <a:shade val="85000"/>
            </a:srgbClr>
          </a:solidFill>
          <a:ln w="3175" cap="sq">
            <a:solidFill>
              <a:schemeClr val="accent6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3" name="Rectangle 2"/>
          <p:cNvSpPr/>
          <p:nvPr/>
        </p:nvSpPr>
        <p:spPr>
          <a:xfrm>
            <a:off x="1071538" y="2285992"/>
            <a:ext cx="7715304" cy="107721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fr-FR" sz="3200" b="1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LE GÉOÏDE, SUPPORT AU CALCUL DES ALTITUDES</a:t>
            </a:r>
            <a:endParaRPr lang="fr-FR" sz="3200" dirty="0">
              <a:ln>
                <a:solidFill>
                  <a:schemeClr val="tx1"/>
                </a:solidFill>
              </a:ln>
              <a:solidFill>
                <a:schemeClr val="accent6">
                  <a:lumMod val="75000"/>
                </a:schemeClr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500034" y="2714620"/>
            <a:ext cx="8501122" cy="167164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lIns="90000" tIns="46800" rIns="90000" bIns="46800" anchor="b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Un géoïde est une </a:t>
            </a:r>
            <a:r>
              <a:rPr lang="fr-FR" sz="2800" b="1" dirty="0" smtClean="0">
                <a:latin typeface="Times New Roman" pitchFamily="18" charset="0"/>
                <a:cs typeface="Times New Roman" pitchFamily="18" charset="0"/>
              </a:rPr>
              <a:t>représentation de la surface terrestre plus précise que</a:t>
            </a:r>
          </a:p>
          <a:p>
            <a:r>
              <a:rPr lang="fr-FR" sz="2800" b="1" dirty="0" smtClean="0">
                <a:latin typeface="Times New Roman" pitchFamily="18" charset="0"/>
                <a:cs typeface="Times New Roman" pitchFamily="18" charset="0"/>
              </a:rPr>
              <a:t>l'approximation sphérique ou ellipsoïdale. Il correspond à une équipotentielle (dans</a:t>
            </a:r>
          </a:p>
          <a:p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le champ de gravité terrestre) et est défini de manière à coller au plus près à la</a:t>
            </a:r>
          </a:p>
          <a:p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« surface réelle ».</a:t>
            </a:r>
            <a:endParaRPr lang="fr-FR" sz="2800" b="1" i="1" dirty="0">
              <a:ln w="11430">
                <a:solidFill>
                  <a:srgbClr val="660066"/>
                </a:solidFill>
              </a:ln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2"/>
          <a:srcRect l="20508" t="22461" r="30420" b="36523"/>
          <a:stretch>
            <a:fillRect/>
          </a:stretch>
        </p:blipFill>
        <p:spPr bwMode="auto">
          <a:xfrm>
            <a:off x="428596" y="571480"/>
            <a:ext cx="8501122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14" name="ZoneTexte 13"/>
          <p:cNvSpPr txBox="1"/>
          <p:nvPr/>
        </p:nvSpPr>
        <p:spPr>
          <a:xfrm>
            <a:off x="785786" y="1142984"/>
            <a:ext cx="771530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Comme l'orientation du champ de pesanteur varie à la surface de la Terre</a:t>
            </a:r>
            <a:r>
              <a:rPr lang="fr-FR" sz="28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un géoïde ne se superpose pas rigoureusement avec un ellipsoïde. La</a:t>
            </a:r>
            <a:r>
              <a:rPr lang="fr-FR" sz="28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forme d'un géoïde est en effet</a:t>
            </a:r>
          </a:p>
          <a:p>
            <a:r>
              <a:rPr lang="fr-FR" sz="28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 déformée », à cause de </a:t>
            </a:r>
            <a:r>
              <a:rPr lang="fr-FR" sz="28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l'inégale</a:t>
            </a:r>
          </a:p>
          <a:p>
            <a:r>
              <a:rPr lang="fr-FR" sz="28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répartition des masses à la surface de la Terre et à l'intérieur.</a:t>
            </a:r>
          </a:p>
          <a:p>
            <a:r>
              <a:rPr lang="fr-FR" sz="28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La présence d'une chaîne de montagne, par exemple, créé une déformation de la surface du géoïde.</a:t>
            </a:r>
            <a:endParaRPr lang="fr-FR" sz="280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Picture 1"/>
          <p:cNvPicPr>
            <a:picLocks noChangeAspect="1" noChangeArrowheads="1"/>
          </p:cNvPicPr>
          <p:nvPr/>
        </p:nvPicPr>
        <p:blipFill>
          <a:blip r:embed="rId2"/>
          <a:srcRect l="20508" t="22461" r="30420" b="36523"/>
          <a:stretch>
            <a:fillRect/>
          </a:stretch>
        </p:blipFill>
        <p:spPr bwMode="auto">
          <a:xfrm>
            <a:off x="580996" y="723880"/>
            <a:ext cx="8501122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247809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1026943"/>
            <a:ext cx="7143800" cy="4688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478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478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47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/>
          <a:srcRect l="20508" t="22461" r="30420" b="36523"/>
          <a:stretch>
            <a:fillRect/>
          </a:stretch>
        </p:blipFill>
        <p:spPr bwMode="auto">
          <a:xfrm>
            <a:off x="214282" y="857232"/>
            <a:ext cx="9237969" cy="4286280"/>
          </a:xfrm>
          <a:prstGeom prst="rect">
            <a:avLst/>
          </a:prstGeom>
          <a:solidFill>
            <a:srgbClr val="FFFFFF">
              <a:shade val="85000"/>
            </a:srgbClr>
          </a:solidFill>
          <a:ln w="3175" cap="sq">
            <a:solidFill>
              <a:schemeClr val="accent6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3" name="Rectangle 2"/>
          <p:cNvSpPr/>
          <p:nvPr/>
        </p:nvSpPr>
        <p:spPr>
          <a:xfrm>
            <a:off x="1071538" y="2285992"/>
            <a:ext cx="7715304" cy="70788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fr-FR" sz="4000" b="1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Géoïde et ellipsoïdes</a:t>
            </a:r>
            <a:endParaRPr lang="fr-FR" sz="4000" dirty="0">
              <a:ln>
                <a:solidFill>
                  <a:schemeClr val="tx1"/>
                </a:solidFill>
              </a:ln>
              <a:solidFill>
                <a:schemeClr val="accent6">
                  <a:lumMod val="75000"/>
                </a:schemeClr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/>
          <a:srcRect l="20508" t="22461" r="30420" b="36523"/>
          <a:stretch>
            <a:fillRect/>
          </a:stretch>
        </p:blipFill>
        <p:spPr bwMode="auto">
          <a:xfrm>
            <a:off x="714348" y="214290"/>
            <a:ext cx="8429652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2846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1357298"/>
            <a:ext cx="8010525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846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846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84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Flèche vers le bas 30"/>
          <p:cNvSpPr/>
          <p:nvPr/>
        </p:nvSpPr>
        <p:spPr>
          <a:xfrm>
            <a:off x="4357686" y="4214818"/>
            <a:ext cx="571504" cy="714380"/>
          </a:xfrm>
          <a:prstGeom prst="downArrow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Organigramme : Terminateur 35"/>
          <p:cNvSpPr/>
          <p:nvPr/>
        </p:nvSpPr>
        <p:spPr>
          <a:xfrm>
            <a:off x="857224" y="2071678"/>
            <a:ext cx="7286676" cy="2143140"/>
          </a:xfrm>
          <a:prstGeom prst="flowChartTerminator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Organigramme : Document 36"/>
          <p:cNvSpPr/>
          <p:nvPr/>
        </p:nvSpPr>
        <p:spPr>
          <a:xfrm>
            <a:off x="1785918" y="2214554"/>
            <a:ext cx="5500726" cy="1714512"/>
          </a:xfrm>
          <a:prstGeom prst="flowChartDocumen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Rectangle 37"/>
          <p:cNvSpPr/>
          <p:nvPr/>
        </p:nvSpPr>
        <p:spPr>
          <a:xfrm>
            <a:off x="2071670" y="2357430"/>
            <a:ext cx="5000660" cy="1200329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convex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fr-FR" sz="3600" b="1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SYSTÈME GÉODÉSIQUE</a:t>
            </a:r>
            <a:endParaRPr lang="fr-FR" sz="3600" b="1" dirty="0">
              <a:ln>
                <a:solidFill>
                  <a:schemeClr val="tx1"/>
                </a:solidFill>
              </a:ln>
              <a:solidFill>
                <a:schemeClr val="accent6">
                  <a:lumMod val="75000"/>
                </a:schemeClr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7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42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42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7">
                                          <p:stCondLst>
                                            <p:cond delay="411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42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42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6" grpId="0" animBg="1"/>
      <p:bldP spid="37" grpId="0" animBg="1"/>
      <p:bldP spid="3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/>
          <a:srcRect l="20508" t="22461" r="30420" b="36523"/>
          <a:stretch>
            <a:fillRect/>
          </a:stretch>
        </p:blipFill>
        <p:spPr bwMode="auto">
          <a:xfrm>
            <a:off x="857224" y="142852"/>
            <a:ext cx="8286776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11" name="Rectangle 10"/>
          <p:cNvSpPr/>
          <p:nvPr/>
        </p:nvSpPr>
        <p:spPr>
          <a:xfrm>
            <a:off x="1214414" y="612845"/>
            <a:ext cx="721523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Système géodésique (SG) ou système de référence géodésique ou</a:t>
            </a:r>
          </a:p>
          <a:p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Datum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(anglais)</a:t>
            </a:r>
          </a:p>
          <a:p>
            <a:r>
              <a:rPr lang="fr-FR" sz="2000" b="1" dirty="0" smtClean="0">
                <a:latin typeface="Times New Roman" pitchFamily="18" charset="0"/>
                <a:cs typeface="Times New Roman" pitchFamily="18" charset="0"/>
              </a:rPr>
              <a:t>Définition : Si un ellipsoïde représente approximativement la terre, un SG définit</a:t>
            </a:r>
          </a:p>
          <a:p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la position de l’ellipsoïde par rapport au centre de celle-ci. Un SG fournit le cadre de référence permettant de mesurer des emplacements à la surface de la terre. Il définit l’origine et l’orientation des lignes de latitude et de longitude. Concrètement un système géodésique est basé sur deux types de référence :</a:t>
            </a:r>
          </a:p>
          <a:p>
            <a:r>
              <a:rPr lang="fr-FR" sz="2000" b="1" dirty="0" smtClean="0">
                <a:latin typeface="Times New Roman" pitchFamily="18" charset="0"/>
                <a:cs typeface="Times New Roman" pitchFamily="18" charset="0"/>
              </a:rPr>
              <a:t>Une surface moyenne représentant la surface de la terre moyenne idéale,</a:t>
            </a:r>
          </a:p>
          <a:p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l’ellipsoïde de référence du pays, du continent ou de la terre entière</a:t>
            </a:r>
          </a:p>
          <a:p>
            <a:r>
              <a:rPr lang="fr-FR" sz="2000" b="1" dirty="0" smtClean="0">
                <a:latin typeface="Times New Roman" pitchFamily="18" charset="0"/>
                <a:cs typeface="Times New Roman" pitchFamily="18" charset="0"/>
              </a:rPr>
              <a:t>Un système de coordonnées géographiques horizontales (parallèles et méridiens)</a:t>
            </a:r>
          </a:p>
          <a:p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et verticales (niveau de référence)</a:t>
            </a:r>
            <a:endParaRPr lang="fr-FR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/>
          <a:srcRect l="20508" t="22461" r="30420" b="36523"/>
          <a:stretch>
            <a:fillRect/>
          </a:stretch>
        </p:blipFill>
        <p:spPr bwMode="auto">
          <a:xfrm>
            <a:off x="857224" y="428604"/>
            <a:ext cx="8286776" cy="5688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6" name="Rectangle 5"/>
          <p:cNvSpPr/>
          <p:nvPr/>
        </p:nvSpPr>
        <p:spPr>
          <a:xfrm>
            <a:off x="1142944" y="1142984"/>
            <a:ext cx="800105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8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On distingue deux types de système géodésique :</a:t>
            </a:r>
          </a:p>
          <a:p>
            <a:r>
              <a:rPr lang="fr-FR" sz="28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un SG local. Il aligne son ellipsoïde de façon à adapter précisément à la surface de</a:t>
            </a:r>
          </a:p>
          <a:p>
            <a:r>
              <a:rPr lang="fr-FR" sz="28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la terre dans un zone particulière. La majorité des pays possède leur SG de référence</a:t>
            </a:r>
          </a:p>
          <a:p>
            <a:r>
              <a:rPr lang="fr-FR" sz="28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(en France, NTF ou Nouvelle Triangulation de la France)</a:t>
            </a:r>
          </a:p>
          <a:p>
            <a:r>
              <a:rPr lang="fr-FR" sz="28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-Un </a:t>
            </a:r>
            <a:r>
              <a:rPr lang="fr-FR" sz="28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SG spatial ou mondial aligne son ellipsoïde sur le centre de la terre.</a:t>
            </a:r>
            <a:endParaRPr lang="fr-FR" sz="280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2"/>
          <a:srcRect l="20508" t="22461" r="30420" b="36523"/>
          <a:stretch>
            <a:fillRect/>
          </a:stretch>
        </p:blipFill>
        <p:spPr bwMode="auto">
          <a:xfrm>
            <a:off x="1009624" y="581004"/>
            <a:ext cx="8286776" cy="5688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2856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3832" y="1142984"/>
            <a:ext cx="8080168" cy="38242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2"/>
          <a:srcRect l="20508" t="22461" r="30420" b="36523"/>
          <a:stretch>
            <a:fillRect/>
          </a:stretch>
        </p:blipFill>
        <p:spPr bwMode="auto">
          <a:xfrm>
            <a:off x="1000100" y="714356"/>
            <a:ext cx="8286776" cy="5688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5984" y="857232"/>
            <a:ext cx="4929221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856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856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85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almohandes.org/vb/uploaded/899_115930473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15332" y="642917"/>
            <a:ext cx="3656932" cy="4459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11/07/2010</a:t>
            </a:r>
            <a:endParaRPr lang="en-US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r>
              <a:rPr lang="en-US" dirty="0" smtClean="0"/>
              <a:t>06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1071570" y="214290"/>
            <a:ext cx="8429652" cy="584775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convex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fr-FR" sz="3200" b="1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Projections : coordonnées planimétriques</a:t>
            </a:r>
            <a:endParaRPr lang="fr-FR" sz="3200" b="1" dirty="0">
              <a:ln>
                <a:solidFill>
                  <a:schemeClr val="tx1"/>
                </a:solidFill>
              </a:ln>
              <a:solidFill>
                <a:schemeClr val="accent6">
                  <a:lumMod val="75000"/>
                </a:schemeClr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3"/>
          <a:srcRect l="20508" t="22461" r="30420" b="36523"/>
          <a:stretch>
            <a:fillRect/>
          </a:stretch>
        </p:blipFill>
        <p:spPr bwMode="auto">
          <a:xfrm>
            <a:off x="1428728" y="1142984"/>
            <a:ext cx="6929486" cy="4804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246785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728" y="1928802"/>
            <a:ext cx="6858048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1"/>
          <p:cNvPicPr>
            <a:picLocks noChangeAspect="1" noChangeArrowheads="1"/>
          </p:cNvPicPr>
          <p:nvPr/>
        </p:nvPicPr>
        <p:blipFill>
          <a:blip r:embed="rId3"/>
          <a:srcRect l="20508" t="22461" r="30420" b="36523"/>
          <a:stretch>
            <a:fillRect/>
          </a:stretch>
        </p:blipFill>
        <p:spPr bwMode="auto">
          <a:xfrm>
            <a:off x="1428728" y="1500175"/>
            <a:ext cx="6929486" cy="4572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15" name="Rectangle 14"/>
          <p:cNvSpPr/>
          <p:nvPr/>
        </p:nvSpPr>
        <p:spPr>
          <a:xfrm>
            <a:off x="1428728" y="1643051"/>
            <a:ext cx="635798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8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Les coordonnées en projection de M sont les coordonnées cartésiennes (E,N) du point m, image de M dans le plan projection muni d'un repère orthonormé (</a:t>
            </a:r>
            <a:r>
              <a:rPr lang="fr-FR" sz="2800" dirty="0" err="1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O;e,n</a:t>
            </a:r>
            <a:r>
              <a:rPr lang="fr-FR" sz="28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fr-FR" sz="28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• La projection cartographique est définie par deux fonctions f et g telles que :</a:t>
            </a:r>
          </a:p>
          <a:p>
            <a:r>
              <a:rPr lang="pt-BR" sz="28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E = f (λ,ϕ) et N = g (λ,ϕ)</a:t>
            </a:r>
            <a:endParaRPr lang="fr-FR" sz="280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Picture 1"/>
          <p:cNvPicPr>
            <a:picLocks noChangeAspect="1" noChangeArrowheads="1"/>
          </p:cNvPicPr>
          <p:nvPr/>
        </p:nvPicPr>
        <p:blipFill>
          <a:blip r:embed="rId3"/>
          <a:srcRect l="20508" t="22461" r="30420" b="36523"/>
          <a:stretch>
            <a:fillRect/>
          </a:stretch>
        </p:blipFill>
        <p:spPr bwMode="auto">
          <a:xfrm>
            <a:off x="1428728" y="1652575"/>
            <a:ext cx="6929486" cy="4572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24678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357422" y="1928802"/>
            <a:ext cx="47625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67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67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46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467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467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46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/>
          <a:srcRect l="20508" t="22461" r="30420" b="36523"/>
          <a:stretch>
            <a:fillRect/>
          </a:stretch>
        </p:blipFill>
        <p:spPr bwMode="auto">
          <a:xfrm>
            <a:off x="214282" y="857232"/>
            <a:ext cx="9237969" cy="4286280"/>
          </a:xfrm>
          <a:prstGeom prst="rect">
            <a:avLst/>
          </a:prstGeom>
          <a:solidFill>
            <a:srgbClr val="FFFFFF">
              <a:shade val="85000"/>
            </a:srgbClr>
          </a:solidFill>
          <a:ln w="3175" cap="sq">
            <a:solidFill>
              <a:schemeClr val="accent6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3" name="Rectangle 2"/>
          <p:cNvSpPr/>
          <p:nvPr/>
        </p:nvSpPr>
        <p:spPr>
          <a:xfrm>
            <a:off x="1071538" y="2285992"/>
            <a:ext cx="7715304" cy="76944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fr-FR" sz="4400" b="1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Projections cylindriques</a:t>
            </a:r>
            <a:endParaRPr lang="fr-FR" sz="4400" dirty="0">
              <a:ln>
                <a:solidFill>
                  <a:schemeClr val="tx1"/>
                </a:solidFill>
              </a:ln>
              <a:solidFill>
                <a:schemeClr val="accent6">
                  <a:lumMod val="75000"/>
                </a:schemeClr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/>
          <a:srcRect l="20508" t="22461" r="30420" b="36523"/>
          <a:stretch>
            <a:fillRect/>
          </a:stretch>
        </p:blipFill>
        <p:spPr bwMode="auto">
          <a:xfrm>
            <a:off x="1214414" y="1000108"/>
            <a:ext cx="7143800" cy="4572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2867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1285860"/>
            <a:ext cx="5981700" cy="402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2"/>
          <a:srcRect l="20508" t="22461" r="30420" b="36523"/>
          <a:stretch>
            <a:fillRect/>
          </a:stretch>
        </p:blipFill>
        <p:spPr bwMode="auto">
          <a:xfrm>
            <a:off x="1366814" y="1152508"/>
            <a:ext cx="7143800" cy="4572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43042" y="1623478"/>
            <a:ext cx="6348074" cy="339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867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867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86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http://www.almohandes.org/vb/images/ranks/star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2714620"/>
            <a:ext cx="1428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 descr="http://www.almohandes.org/vb/images/ranks/star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2857496"/>
            <a:ext cx="1428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http://www.almohandes.org/vb/images/ranks/star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3857628"/>
            <a:ext cx="1428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http://www.almohandes.org/vb/images/ranks/star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4786322"/>
            <a:ext cx="1428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http://www.almohandes.org/vb/images/ranks/star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571612"/>
            <a:ext cx="1428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 descr="http://www.almohandes.org/vb/images/ranks/star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29454" y="2214554"/>
            <a:ext cx="1428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 descr="http://www.almohandes.org/vb/images/ranks/star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00958" y="5000636"/>
            <a:ext cx="1428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 descr="http://www.almohandes.org/vb/images/ranks/star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2643182"/>
            <a:ext cx="1428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 descr="http://www.almohandes.org/vb/images/ranks/star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5572140"/>
            <a:ext cx="1428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 descr="http://www.almohandes.org/vb/images/ranks/star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5715016"/>
            <a:ext cx="1428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" descr="http://www.almohandes.org/vb/images/ranks/star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3643314"/>
            <a:ext cx="1428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" descr="http://www.almohandes.org/vb/images/ranks/star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74" y="4572008"/>
            <a:ext cx="1428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3" descr="http://www.almohandes.org/vb/images/ranks/star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4857760"/>
            <a:ext cx="1428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3" descr="http://www.almohandes.org/vb/images/ranks/star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38582" y="4224342"/>
            <a:ext cx="1428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3" descr="http://www.almohandes.org/vb/images/ranks/star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4857760"/>
            <a:ext cx="1428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3" descr="http://www.almohandes.org/vb/images/ranks/star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72462" y="3643314"/>
            <a:ext cx="1428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ZoneTexte 18"/>
          <p:cNvSpPr txBox="1"/>
          <p:nvPr/>
        </p:nvSpPr>
        <p:spPr>
          <a:xfrm>
            <a:off x="2786050" y="6334780"/>
            <a:ext cx="1928826" cy="523220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fr-FR" sz="2800" b="1" dirty="0" smtClean="0">
                <a:ln w="11430">
                  <a:solidFill>
                    <a:srgbClr val="660066"/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2010</a:t>
            </a:r>
            <a:endParaRPr lang="fr-FR" sz="2800" b="1" dirty="0">
              <a:ln w="11430">
                <a:solidFill>
                  <a:srgbClr val="660066"/>
                </a:solidFill>
              </a:ln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14348" y="428604"/>
            <a:ext cx="8089625" cy="56054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152400" dist="317500" dir="5400000" sx="90000" sy="-19000" rotWithShape="0">
              <a:prstClr val="black">
                <a:alpha val="15000"/>
              </a:prstClr>
            </a:outerShdw>
            <a:reflection blurRad="6350" stA="50000" endA="300" endPos="55000" dir="5400000" sy="-100000" algn="bl" rotWithShape="0"/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/>
            <a:contourClr>
              <a:srgbClr val="969696"/>
            </a:contourClr>
          </a:sp3d>
        </p:spPr>
      </p:pic>
      <p:sp>
        <p:nvSpPr>
          <p:cNvPr id="62466" name="WordArt 2"/>
          <p:cNvSpPr>
            <a:spLocks noChangeArrowheads="1" noChangeShapeType="1" noTextEdit="1"/>
          </p:cNvSpPr>
          <p:nvPr/>
        </p:nvSpPr>
        <p:spPr bwMode="auto">
          <a:xfrm>
            <a:off x="857224" y="1643050"/>
            <a:ext cx="7715304" cy="2786082"/>
          </a:xfrm>
          <a:prstGeom prst="rect">
            <a:avLst/>
          </a:prstGeom>
          <a:ln>
            <a:noFill/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900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 prst="convex"/>
          </a:sp3d>
        </p:spPr>
        <p:txBody>
          <a:bodyPr wrap="none" fromWordArt="1">
            <a:prstTxWarp prst="textWave4">
              <a:avLst/>
            </a:prstTxWarp>
            <a:sp3d extrusionH="57150">
              <a:bevelT w="38100" h="38100" prst="convex"/>
            </a:sp3d>
          </a:bodyPr>
          <a:lstStyle/>
          <a:p>
            <a:pPr algn="ctr">
              <a:lnSpc>
                <a:spcPct val="150000"/>
              </a:lnSpc>
            </a:pPr>
            <a:r>
              <a:rPr lang="fr-BE" sz="11500" b="1" dirty="0" smtClean="0">
                <a:ln>
                  <a:solidFill>
                    <a:schemeClr val="tx1"/>
                  </a:solidFill>
                </a:ln>
                <a:solidFill>
                  <a:schemeClr val="accent5">
                    <a:lumMod val="500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PRINCIPES DE CARTOGRAPHIE</a:t>
            </a:r>
          </a:p>
          <a:p>
            <a:pPr algn="ctr">
              <a:lnSpc>
                <a:spcPct val="150000"/>
              </a:lnSpc>
            </a:pPr>
            <a:r>
              <a:rPr lang="fr-BE" sz="11500" b="1" dirty="0" smtClean="0">
                <a:ln>
                  <a:solidFill>
                    <a:schemeClr val="tx1"/>
                  </a:solidFill>
                </a:ln>
                <a:solidFill>
                  <a:schemeClr val="accent5">
                    <a:lumMod val="500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TOPOGRAPHIQUE ET PROJECTION</a:t>
            </a:r>
            <a:r>
              <a:rPr lang="fr-BE" sz="11500" b="1" dirty="0" smtClean="0">
                <a:ln>
                  <a:solidFill>
                    <a:schemeClr val="tx1"/>
                  </a:solidFill>
                </a:ln>
                <a:solidFill>
                  <a:schemeClr val="accent5">
                    <a:lumMod val="50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S</a:t>
            </a:r>
            <a:r>
              <a:rPr lang="fr-BE" sz="3600" b="1" dirty="0" smtClean="0">
                <a:effectLst>
                  <a:reflection blurRad="6350" stA="55000" endA="300" endPos="45500" dir="5400000" sy="-100000" algn="bl" rotWithShape="0"/>
                </a:effectLst>
              </a:rPr>
              <a:t/>
            </a:r>
            <a:br>
              <a:rPr lang="fr-BE" sz="3600" b="1" dirty="0" smtClean="0">
                <a:effectLst>
                  <a:reflection blurRad="6350" stA="55000" endA="300" endPos="45500" dir="5400000" sy="-100000" algn="bl" rotWithShape="0"/>
                </a:effectLst>
              </a:rPr>
            </a:br>
            <a:endParaRPr lang="fr-FR" sz="3600" b="1" kern="10" spc="720" dirty="0">
              <a:ln>
                <a:solidFill>
                  <a:srgbClr val="660033"/>
                </a:solidFill>
              </a:ln>
              <a:solidFill>
                <a:srgbClr val="7030A0"/>
              </a:solidFill>
              <a:effectLst>
                <a:reflection blurRad="6350" stA="55000" endA="300" endPos="45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24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624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624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624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6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/>
          <a:srcRect l="20508" t="22461" r="30420" b="36523"/>
          <a:stretch>
            <a:fillRect/>
          </a:stretch>
        </p:blipFill>
        <p:spPr bwMode="auto">
          <a:xfrm>
            <a:off x="214282" y="857232"/>
            <a:ext cx="9237969" cy="4286280"/>
          </a:xfrm>
          <a:prstGeom prst="rect">
            <a:avLst/>
          </a:prstGeom>
          <a:solidFill>
            <a:srgbClr val="FFFFFF">
              <a:shade val="85000"/>
            </a:srgbClr>
          </a:solidFill>
          <a:ln w="3175" cap="sq">
            <a:solidFill>
              <a:schemeClr val="accent6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3" name="Rectangle 2"/>
          <p:cNvSpPr/>
          <p:nvPr/>
        </p:nvSpPr>
        <p:spPr>
          <a:xfrm>
            <a:off x="1071538" y="2285992"/>
            <a:ext cx="7715304" cy="76944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fr-FR" sz="4400" b="1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Projections azimutales</a:t>
            </a:r>
            <a:endParaRPr lang="fr-FR" sz="4400" dirty="0">
              <a:ln>
                <a:solidFill>
                  <a:schemeClr val="tx1"/>
                </a:solidFill>
              </a:ln>
              <a:solidFill>
                <a:schemeClr val="accent6">
                  <a:lumMod val="75000"/>
                </a:schemeClr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/>
          <a:srcRect l="20508" t="22461" r="30420" b="36523"/>
          <a:stretch>
            <a:fillRect/>
          </a:stretch>
        </p:blipFill>
        <p:spPr bwMode="auto">
          <a:xfrm>
            <a:off x="1142976" y="1214422"/>
            <a:ext cx="7143800" cy="4572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2877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1571612"/>
            <a:ext cx="6421537" cy="3738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877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877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87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/>
          <a:srcRect l="20508" t="22461" r="30420" b="36523"/>
          <a:stretch>
            <a:fillRect/>
          </a:stretch>
        </p:blipFill>
        <p:spPr bwMode="auto">
          <a:xfrm>
            <a:off x="214282" y="857232"/>
            <a:ext cx="9237969" cy="4286280"/>
          </a:xfrm>
          <a:prstGeom prst="rect">
            <a:avLst/>
          </a:prstGeom>
          <a:solidFill>
            <a:srgbClr val="FFFFFF">
              <a:shade val="85000"/>
            </a:srgbClr>
          </a:solidFill>
          <a:ln w="3175" cap="sq">
            <a:solidFill>
              <a:schemeClr val="accent6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3" name="Rectangle 2"/>
          <p:cNvSpPr/>
          <p:nvPr/>
        </p:nvSpPr>
        <p:spPr>
          <a:xfrm>
            <a:off x="1071538" y="2285992"/>
            <a:ext cx="7715304" cy="76944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fr-FR" sz="4400" b="1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Projections et canevas</a:t>
            </a:r>
            <a:endParaRPr lang="fr-FR" sz="4400" dirty="0">
              <a:ln>
                <a:solidFill>
                  <a:schemeClr val="tx1"/>
                </a:solidFill>
              </a:ln>
              <a:solidFill>
                <a:schemeClr val="accent6">
                  <a:lumMod val="75000"/>
                </a:schemeClr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/>
          <a:srcRect l="20508" t="22461" r="30420" b="36523"/>
          <a:stretch>
            <a:fillRect/>
          </a:stretch>
        </p:blipFill>
        <p:spPr bwMode="auto">
          <a:xfrm>
            <a:off x="928662" y="308589"/>
            <a:ext cx="8001056" cy="51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2887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571480"/>
            <a:ext cx="7800975" cy="441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88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88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88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fr-CA" smtClean="0"/>
              <a:t>Coordonnées géographiques</a:t>
            </a:r>
            <a:endParaRPr lang="fr-FR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600200"/>
            <a:ext cx="8229600" cy="4852988"/>
          </a:xfrm>
        </p:spPr>
        <p:txBody>
          <a:bodyPr/>
          <a:lstStyle/>
          <a:p>
            <a:r>
              <a:rPr lang="fr-CA" smtClean="0"/>
              <a:t>Latitude et longitude</a:t>
            </a:r>
          </a:p>
          <a:p>
            <a:pPr>
              <a:buFont typeface="Wingdings" pitchFamily="2" charset="2"/>
              <a:buNone/>
            </a:pPr>
            <a:endParaRPr lang="fr-FR" smtClean="0"/>
          </a:p>
        </p:txBody>
      </p:sp>
      <p:pic>
        <p:nvPicPr>
          <p:cNvPr id="14340" name="Picture 5" descr="Image:WorldMapLongLat-eq-circles-tropics-non.pn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2317750"/>
            <a:ext cx="7991475" cy="392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Oval 18"/>
          <p:cNvSpPr>
            <a:spLocks noChangeArrowheads="1"/>
          </p:cNvSpPr>
          <p:nvPr/>
        </p:nvSpPr>
        <p:spPr bwMode="auto">
          <a:xfrm>
            <a:off x="2217738" y="2662238"/>
            <a:ext cx="2590800" cy="2438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5363" name="Line 17"/>
          <p:cNvSpPr>
            <a:spLocks noChangeShapeType="1"/>
          </p:cNvSpPr>
          <p:nvPr/>
        </p:nvSpPr>
        <p:spPr bwMode="auto">
          <a:xfrm>
            <a:off x="2200275" y="3881438"/>
            <a:ext cx="25908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5364" name="Line 16"/>
          <p:cNvSpPr>
            <a:spLocks noChangeShapeType="1"/>
          </p:cNvSpPr>
          <p:nvPr/>
        </p:nvSpPr>
        <p:spPr bwMode="auto">
          <a:xfrm>
            <a:off x="2446338" y="3195638"/>
            <a:ext cx="213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5365" name="Line 15"/>
          <p:cNvSpPr>
            <a:spLocks noChangeShapeType="1"/>
          </p:cNvSpPr>
          <p:nvPr/>
        </p:nvSpPr>
        <p:spPr bwMode="auto">
          <a:xfrm>
            <a:off x="2293938" y="3576638"/>
            <a:ext cx="2438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5366" name="Line 14"/>
          <p:cNvSpPr>
            <a:spLocks noChangeShapeType="1"/>
          </p:cNvSpPr>
          <p:nvPr/>
        </p:nvSpPr>
        <p:spPr bwMode="auto">
          <a:xfrm>
            <a:off x="2751138" y="2890838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5367" name="Line 13"/>
          <p:cNvSpPr>
            <a:spLocks noChangeShapeType="1"/>
          </p:cNvSpPr>
          <p:nvPr/>
        </p:nvSpPr>
        <p:spPr bwMode="auto">
          <a:xfrm>
            <a:off x="2276475" y="4186238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5368" name="Line 12"/>
          <p:cNvSpPr>
            <a:spLocks noChangeShapeType="1"/>
          </p:cNvSpPr>
          <p:nvPr/>
        </p:nvSpPr>
        <p:spPr bwMode="auto">
          <a:xfrm>
            <a:off x="2428875" y="4567238"/>
            <a:ext cx="213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5369" name="Line 11"/>
          <p:cNvSpPr>
            <a:spLocks noChangeShapeType="1"/>
          </p:cNvSpPr>
          <p:nvPr/>
        </p:nvSpPr>
        <p:spPr bwMode="auto">
          <a:xfrm>
            <a:off x="2751138" y="4872038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5370" name="Text Box 10"/>
          <p:cNvSpPr txBox="1">
            <a:spLocks noChangeArrowheads="1"/>
          </p:cNvSpPr>
          <p:nvPr/>
        </p:nvSpPr>
        <p:spPr bwMode="auto">
          <a:xfrm>
            <a:off x="1989138" y="1138238"/>
            <a:ext cx="4076501" cy="369332"/>
          </a:xfrm>
          <a:prstGeom prst="rect">
            <a:avLst/>
          </a:prstGeom>
          <a:noFill/>
          <a:ln w="57150" cmpd="thinThick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fr-CA">
                <a:cs typeface="Times New Roman" pitchFamily="18" charset="0"/>
              </a:rPr>
              <a:t>La Terre est divisée en deux hémisphères </a:t>
            </a:r>
            <a:endParaRPr lang="fr-CA">
              <a:latin typeface="Arial" pitchFamily="34" charset="0"/>
            </a:endParaRPr>
          </a:p>
        </p:txBody>
      </p:sp>
      <p:sp>
        <p:nvSpPr>
          <p:cNvPr id="15371" name="AutoShape 9"/>
          <p:cNvSpPr>
            <a:spLocks/>
          </p:cNvSpPr>
          <p:nvPr/>
        </p:nvSpPr>
        <p:spPr bwMode="auto">
          <a:xfrm>
            <a:off x="1531938" y="2433638"/>
            <a:ext cx="457200" cy="1447800"/>
          </a:xfrm>
          <a:prstGeom prst="leftBrace">
            <a:avLst>
              <a:gd name="adj1" fmla="val 26389"/>
              <a:gd name="adj2" fmla="val 487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5372" name="Text Box 8"/>
          <p:cNvSpPr txBox="1">
            <a:spLocks noChangeArrowheads="1"/>
          </p:cNvSpPr>
          <p:nvPr/>
        </p:nvSpPr>
        <p:spPr bwMode="auto">
          <a:xfrm>
            <a:off x="144463" y="2624138"/>
            <a:ext cx="137588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fr-CA" dirty="0">
                <a:cs typeface="Times New Roman" pitchFamily="18" charset="0"/>
              </a:rPr>
              <a:t>Hémisphère </a:t>
            </a:r>
          </a:p>
          <a:p>
            <a:pPr eaLnBrk="0" hangingPunct="0"/>
            <a:r>
              <a:rPr lang="fr-CA" dirty="0">
                <a:cs typeface="Times New Roman" pitchFamily="18" charset="0"/>
              </a:rPr>
              <a:t>nord </a:t>
            </a:r>
            <a:endParaRPr lang="fr-CA" dirty="0">
              <a:latin typeface="Arial" pitchFamily="34" charset="0"/>
            </a:endParaRPr>
          </a:p>
        </p:txBody>
      </p:sp>
      <p:sp>
        <p:nvSpPr>
          <p:cNvPr id="15373" name="AutoShape 7"/>
          <p:cNvSpPr>
            <a:spLocks/>
          </p:cNvSpPr>
          <p:nvPr/>
        </p:nvSpPr>
        <p:spPr bwMode="auto">
          <a:xfrm>
            <a:off x="1608138" y="3881438"/>
            <a:ext cx="381000" cy="1295400"/>
          </a:xfrm>
          <a:prstGeom prst="leftBrace">
            <a:avLst>
              <a:gd name="adj1" fmla="val 283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5374" name="Rectangle 6"/>
          <p:cNvSpPr>
            <a:spLocks noChangeArrowheads="1"/>
          </p:cNvSpPr>
          <p:nvPr/>
        </p:nvSpPr>
        <p:spPr bwMode="auto">
          <a:xfrm>
            <a:off x="160338" y="4186238"/>
            <a:ext cx="137588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fr-CA" dirty="0">
                <a:cs typeface="Times New Roman" pitchFamily="18" charset="0"/>
              </a:rPr>
              <a:t>Hémisphère </a:t>
            </a:r>
          </a:p>
          <a:p>
            <a:pPr eaLnBrk="0" hangingPunct="0"/>
            <a:r>
              <a:rPr lang="fr-CA" dirty="0">
                <a:cs typeface="Times New Roman" pitchFamily="18" charset="0"/>
              </a:rPr>
              <a:t>sud</a:t>
            </a:r>
            <a:endParaRPr lang="fr-CA" dirty="0">
              <a:latin typeface="Arial" pitchFamily="34" charset="0"/>
            </a:endParaRPr>
          </a:p>
        </p:txBody>
      </p:sp>
      <p:sp>
        <p:nvSpPr>
          <p:cNvPr id="15375" name="Text Box 5"/>
          <p:cNvSpPr txBox="1">
            <a:spLocks noChangeArrowheads="1"/>
          </p:cNvSpPr>
          <p:nvPr/>
        </p:nvSpPr>
        <p:spPr bwMode="auto">
          <a:xfrm>
            <a:off x="5418138" y="1865313"/>
            <a:ext cx="35814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fr-CA">
                <a:cs typeface="Times New Roman" pitchFamily="18" charset="0"/>
              </a:rPr>
              <a:t>Ils sont séparés par </a:t>
            </a:r>
          </a:p>
          <a:p>
            <a:pPr eaLnBrk="0" hangingPunct="0"/>
            <a:r>
              <a:rPr lang="fr-CA">
                <a:cs typeface="Times New Roman" pitchFamily="18" charset="0"/>
              </a:rPr>
              <a:t>l’équateur qui est aussi le parallèle d’origine </a:t>
            </a:r>
            <a:endParaRPr lang="fr-CA">
              <a:latin typeface="Arial" pitchFamily="34" charset="0"/>
            </a:endParaRPr>
          </a:p>
        </p:txBody>
      </p:sp>
      <p:sp>
        <p:nvSpPr>
          <p:cNvPr id="15376" name="Text Box 4"/>
          <p:cNvSpPr txBox="1">
            <a:spLocks noChangeArrowheads="1"/>
          </p:cNvSpPr>
          <p:nvPr/>
        </p:nvSpPr>
        <p:spPr bwMode="auto">
          <a:xfrm>
            <a:off x="5478463" y="4532313"/>
            <a:ext cx="269343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fr-CA">
                <a:cs typeface="Times New Roman" pitchFamily="18" charset="0"/>
              </a:rPr>
              <a:t>Chaque hémisphère est </a:t>
            </a:r>
          </a:p>
          <a:p>
            <a:pPr eaLnBrk="0" hangingPunct="0"/>
            <a:r>
              <a:rPr lang="fr-CA">
                <a:cs typeface="Times New Roman" pitchFamily="18" charset="0"/>
              </a:rPr>
              <a:t>subdivisé en 90 parallèles. </a:t>
            </a:r>
          </a:p>
          <a:p>
            <a:pPr eaLnBrk="0" hangingPunct="0"/>
            <a:r>
              <a:rPr lang="fr-CA">
                <a:cs typeface="Times New Roman" pitchFamily="18" charset="0"/>
              </a:rPr>
              <a:t>Un parallèle par degré. </a:t>
            </a:r>
            <a:endParaRPr lang="fr-CA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10"/>
          <p:cNvSpPr txBox="1">
            <a:spLocks noChangeArrowheads="1"/>
          </p:cNvSpPr>
          <p:nvPr/>
        </p:nvSpPr>
        <p:spPr bwMode="auto">
          <a:xfrm>
            <a:off x="1760538" y="1430338"/>
            <a:ext cx="3885679" cy="369332"/>
          </a:xfrm>
          <a:prstGeom prst="rect">
            <a:avLst/>
          </a:prstGeom>
          <a:noFill/>
          <a:ln w="57150" cmpd="thinThick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fr-CA" dirty="0">
                <a:latin typeface="Times New Roman" pitchFamily="18" charset="0"/>
                <a:cs typeface="Times New Roman" pitchFamily="18" charset="0"/>
              </a:rPr>
              <a:t>La Terre est aussi divisée verticalement </a:t>
            </a:r>
          </a:p>
        </p:txBody>
      </p:sp>
      <p:sp>
        <p:nvSpPr>
          <p:cNvPr id="16387" name="Oval 9"/>
          <p:cNvSpPr>
            <a:spLocks noChangeArrowheads="1"/>
          </p:cNvSpPr>
          <p:nvPr/>
        </p:nvSpPr>
        <p:spPr bwMode="auto">
          <a:xfrm>
            <a:off x="633413" y="2684463"/>
            <a:ext cx="2895600" cy="2743200"/>
          </a:xfrm>
          <a:prstGeom prst="ellipse">
            <a:avLst/>
          </a:prstGeom>
          <a:noFill/>
          <a:ln w="9525">
            <a:solidFill>
              <a:srgbClr val="00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6388" name="Line 8"/>
          <p:cNvSpPr>
            <a:spLocks noChangeShapeType="1"/>
          </p:cNvSpPr>
          <p:nvPr/>
        </p:nvSpPr>
        <p:spPr bwMode="auto">
          <a:xfrm>
            <a:off x="2081213" y="2684463"/>
            <a:ext cx="0" cy="2743200"/>
          </a:xfrm>
          <a:prstGeom prst="line">
            <a:avLst/>
          </a:prstGeom>
          <a:noFill/>
          <a:ln w="25400">
            <a:solidFill>
              <a:srgbClr val="FF66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6389" name="Oval 7"/>
          <p:cNvSpPr>
            <a:spLocks noChangeArrowheads="1"/>
          </p:cNvSpPr>
          <p:nvPr/>
        </p:nvSpPr>
        <p:spPr bwMode="auto">
          <a:xfrm>
            <a:off x="1776413" y="2684463"/>
            <a:ext cx="609600" cy="2743200"/>
          </a:xfrm>
          <a:prstGeom prst="ellipse">
            <a:avLst/>
          </a:prstGeom>
          <a:noFill/>
          <a:ln w="9525">
            <a:solidFill>
              <a:srgbClr val="00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6390" name="Oval 6"/>
          <p:cNvSpPr>
            <a:spLocks noChangeArrowheads="1"/>
          </p:cNvSpPr>
          <p:nvPr/>
        </p:nvSpPr>
        <p:spPr bwMode="auto">
          <a:xfrm>
            <a:off x="1395413" y="2684463"/>
            <a:ext cx="1371600" cy="2743200"/>
          </a:xfrm>
          <a:prstGeom prst="ellipse">
            <a:avLst/>
          </a:prstGeom>
          <a:noFill/>
          <a:ln w="9525">
            <a:solidFill>
              <a:srgbClr val="00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6391" name="Oval 5"/>
          <p:cNvSpPr>
            <a:spLocks noChangeArrowheads="1"/>
          </p:cNvSpPr>
          <p:nvPr/>
        </p:nvSpPr>
        <p:spPr bwMode="auto">
          <a:xfrm>
            <a:off x="1014413" y="2684463"/>
            <a:ext cx="2133600" cy="2743200"/>
          </a:xfrm>
          <a:prstGeom prst="ellipse">
            <a:avLst/>
          </a:prstGeom>
          <a:noFill/>
          <a:ln w="9525">
            <a:solidFill>
              <a:srgbClr val="00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6392" name="Text Box 4"/>
          <p:cNvSpPr txBox="1">
            <a:spLocks noChangeArrowheads="1"/>
          </p:cNvSpPr>
          <p:nvPr/>
        </p:nvSpPr>
        <p:spPr bwMode="auto">
          <a:xfrm>
            <a:off x="4443413" y="2725738"/>
            <a:ext cx="4067175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fr-CA">
                <a:latin typeface="Times New Roman" pitchFamily="18" charset="0"/>
                <a:cs typeface="Times New Roman" pitchFamily="18" charset="0"/>
              </a:rPr>
              <a:t>La subdivision est faite </a:t>
            </a:r>
          </a:p>
          <a:p>
            <a:pPr eaLnBrk="0" hangingPunct="0"/>
            <a:r>
              <a:rPr lang="fr-CA">
                <a:latin typeface="Times New Roman" pitchFamily="18" charset="0"/>
                <a:cs typeface="Times New Roman" pitchFamily="18" charset="0"/>
              </a:rPr>
              <a:t>en méridiens d’un degré </a:t>
            </a:r>
          </a:p>
          <a:p>
            <a:pPr eaLnBrk="0" hangingPunct="0"/>
            <a:r>
              <a:rPr lang="fr-CA">
                <a:latin typeface="Times New Roman" pitchFamily="18" charset="0"/>
                <a:cs typeface="Times New Roman" pitchFamily="18" charset="0"/>
              </a:rPr>
              <a:t>chacun.  Nous retrouvons 180 méridiens à l’est du méridien  d’origine et 180 à l’ouest </a:t>
            </a:r>
          </a:p>
          <a:p>
            <a:pPr eaLnBrk="0" hangingPunct="0"/>
            <a:endParaRPr lang="fr-CA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5" descr="Image:Geographic coordinates sphere.sv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76375" y="571500"/>
            <a:ext cx="5995988" cy="5907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7"/>
          <p:cNvSpPr txBox="1">
            <a:spLocks noChangeArrowheads="1"/>
          </p:cNvSpPr>
          <p:nvPr/>
        </p:nvSpPr>
        <p:spPr bwMode="auto">
          <a:xfrm>
            <a:off x="2138363" y="1298575"/>
            <a:ext cx="4061689" cy="369332"/>
          </a:xfrm>
          <a:prstGeom prst="rect">
            <a:avLst/>
          </a:prstGeom>
          <a:solidFill>
            <a:srgbClr val="FFFF00"/>
          </a:solidFill>
          <a:ln w="57150" cmpd="thinThick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fr-CA">
                <a:latin typeface="Times New Roman" pitchFamily="18" charset="0"/>
                <a:cs typeface="Times New Roman" pitchFamily="18" charset="0"/>
              </a:rPr>
              <a:t>Comment repérer un point sur le globe ? </a:t>
            </a:r>
          </a:p>
        </p:txBody>
      </p:sp>
      <p:sp>
        <p:nvSpPr>
          <p:cNvPr id="18435" name="Oval 26"/>
          <p:cNvSpPr>
            <a:spLocks noChangeArrowheads="1"/>
          </p:cNvSpPr>
          <p:nvPr/>
        </p:nvSpPr>
        <p:spPr bwMode="auto">
          <a:xfrm>
            <a:off x="842963" y="2365375"/>
            <a:ext cx="2895600" cy="2743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8436" name="Line 25"/>
          <p:cNvSpPr>
            <a:spLocks noChangeShapeType="1"/>
          </p:cNvSpPr>
          <p:nvPr/>
        </p:nvSpPr>
        <p:spPr bwMode="auto">
          <a:xfrm>
            <a:off x="2290763" y="2365375"/>
            <a:ext cx="0" cy="2743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8437" name="Oval 24"/>
          <p:cNvSpPr>
            <a:spLocks noChangeArrowheads="1"/>
          </p:cNvSpPr>
          <p:nvPr/>
        </p:nvSpPr>
        <p:spPr bwMode="auto">
          <a:xfrm>
            <a:off x="1985963" y="2365375"/>
            <a:ext cx="609600" cy="2743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8438" name="Oval 23"/>
          <p:cNvSpPr>
            <a:spLocks noChangeArrowheads="1"/>
          </p:cNvSpPr>
          <p:nvPr/>
        </p:nvSpPr>
        <p:spPr bwMode="auto">
          <a:xfrm>
            <a:off x="1604963" y="2365375"/>
            <a:ext cx="1371600" cy="2743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8439" name="Oval 22"/>
          <p:cNvSpPr>
            <a:spLocks noChangeArrowheads="1"/>
          </p:cNvSpPr>
          <p:nvPr/>
        </p:nvSpPr>
        <p:spPr bwMode="auto">
          <a:xfrm>
            <a:off x="1223963" y="2365375"/>
            <a:ext cx="2133600" cy="2743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8440" name="Oval 21"/>
          <p:cNvSpPr>
            <a:spLocks noChangeArrowheads="1"/>
          </p:cNvSpPr>
          <p:nvPr/>
        </p:nvSpPr>
        <p:spPr bwMode="auto">
          <a:xfrm>
            <a:off x="842963" y="2365375"/>
            <a:ext cx="2895600" cy="2743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>
              <a:latin typeface="Arial" pitchFamily="34" charset="0"/>
            </a:endParaRPr>
          </a:p>
        </p:txBody>
      </p:sp>
      <p:sp>
        <p:nvSpPr>
          <p:cNvPr id="31764" name="Line 20"/>
          <p:cNvSpPr>
            <a:spLocks noChangeShapeType="1"/>
          </p:cNvSpPr>
          <p:nvPr/>
        </p:nvSpPr>
        <p:spPr bwMode="auto">
          <a:xfrm>
            <a:off x="842963" y="3736975"/>
            <a:ext cx="28956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1763" name="Line 19"/>
          <p:cNvSpPr>
            <a:spLocks noChangeShapeType="1"/>
          </p:cNvSpPr>
          <p:nvPr/>
        </p:nvSpPr>
        <p:spPr bwMode="auto">
          <a:xfrm>
            <a:off x="1147763" y="2974975"/>
            <a:ext cx="2362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1762" name="Line 18"/>
          <p:cNvSpPr>
            <a:spLocks noChangeShapeType="1"/>
          </p:cNvSpPr>
          <p:nvPr/>
        </p:nvSpPr>
        <p:spPr bwMode="auto">
          <a:xfrm>
            <a:off x="919163" y="3355975"/>
            <a:ext cx="2743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1761" name="Line 17"/>
          <p:cNvSpPr>
            <a:spLocks noChangeShapeType="1"/>
          </p:cNvSpPr>
          <p:nvPr/>
        </p:nvSpPr>
        <p:spPr bwMode="auto">
          <a:xfrm>
            <a:off x="1452563" y="2593975"/>
            <a:ext cx="1676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1760" name="Line 16"/>
          <p:cNvSpPr>
            <a:spLocks noChangeShapeType="1"/>
          </p:cNvSpPr>
          <p:nvPr/>
        </p:nvSpPr>
        <p:spPr bwMode="auto">
          <a:xfrm>
            <a:off x="919163" y="4117975"/>
            <a:ext cx="2743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1759" name="Line 15"/>
          <p:cNvSpPr>
            <a:spLocks noChangeShapeType="1"/>
          </p:cNvSpPr>
          <p:nvPr/>
        </p:nvSpPr>
        <p:spPr bwMode="auto">
          <a:xfrm>
            <a:off x="1071563" y="4498975"/>
            <a:ext cx="2438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1758" name="Line 14"/>
          <p:cNvSpPr>
            <a:spLocks noChangeShapeType="1"/>
          </p:cNvSpPr>
          <p:nvPr/>
        </p:nvSpPr>
        <p:spPr bwMode="auto">
          <a:xfrm>
            <a:off x="1528763" y="4879975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8448" name="Text Box 13"/>
          <p:cNvSpPr txBox="1">
            <a:spLocks noChangeArrowheads="1"/>
          </p:cNvSpPr>
          <p:nvPr/>
        </p:nvSpPr>
        <p:spPr bwMode="auto">
          <a:xfrm>
            <a:off x="538163" y="3843338"/>
            <a:ext cx="666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fr-CA">
                <a:cs typeface="Times New Roman" pitchFamily="18" charset="0"/>
              </a:rPr>
              <a:t>22</a:t>
            </a:r>
            <a:r>
              <a:rPr lang="fr-CA" baseline="30000">
                <a:cs typeface="Times New Roman" pitchFamily="18" charset="0"/>
              </a:rPr>
              <a:t>o</a:t>
            </a:r>
            <a:r>
              <a:rPr lang="fr-CA">
                <a:cs typeface="Times New Roman" pitchFamily="18" charset="0"/>
              </a:rPr>
              <a:t> </a:t>
            </a:r>
            <a:endParaRPr lang="fr-CA">
              <a:latin typeface="Arial" pitchFamily="34" charset="0"/>
            </a:endParaRPr>
          </a:p>
        </p:txBody>
      </p:sp>
      <p:sp>
        <p:nvSpPr>
          <p:cNvPr id="18449" name="Rectangle 12"/>
          <p:cNvSpPr>
            <a:spLocks noChangeArrowheads="1"/>
          </p:cNvSpPr>
          <p:nvPr/>
        </p:nvSpPr>
        <p:spPr bwMode="auto">
          <a:xfrm>
            <a:off x="3662363" y="3081338"/>
            <a:ext cx="63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fr-CA">
                <a:cs typeface="Times New Roman" pitchFamily="18" charset="0"/>
              </a:rPr>
              <a:t>22</a:t>
            </a:r>
            <a:r>
              <a:rPr lang="fr-CA" baseline="30000">
                <a:cs typeface="Times New Roman" pitchFamily="18" charset="0"/>
              </a:rPr>
              <a:t>o</a:t>
            </a:r>
            <a:r>
              <a:rPr lang="fr-CA" sz="1400">
                <a:cs typeface="Times New Roman" pitchFamily="18" charset="0"/>
              </a:rPr>
              <a:t> </a:t>
            </a:r>
            <a:endParaRPr lang="fr-CA">
              <a:latin typeface="Arial" pitchFamily="34" charset="0"/>
            </a:endParaRPr>
          </a:p>
        </p:txBody>
      </p:sp>
      <p:sp>
        <p:nvSpPr>
          <p:cNvPr id="18450" name="Text Box 11"/>
          <p:cNvSpPr txBox="1">
            <a:spLocks noChangeArrowheads="1"/>
          </p:cNvSpPr>
          <p:nvPr/>
        </p:nvSpPr>
        <p:spPr bwMode="auto">
          <a:xfrm>
            <a:off x="690563" y="4300538"/>
            <a:ext cx="666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fr-CA">
                <a:cs typeface="Times New Roman" pitchFamily="18" charset="0"/>
              </a:rPr>
              <a:t>45</a:t>
            </a:r>
            <a:r>
              <a:rPr lang="fr-CA" baseline="30000">
                <a:cs typeface="Times New Roman" pitchFamily="18" charset="0"/>
              </a:rPr>
              <a:t>o</a:t>
            </a:r>
            <a:r>
              <a:rPr lang="fr-CA">
                <a:cs typeface="Times New Roman" pitchFamily="18" charset="0"/>
              </a:rPr>
              <a:t> </a:t>
            </a:r>
            <a:endParaRPr lang="fr-CA">
              <a:latin typeface="Arial" pitchFamily="34" charset="0"/>
            </a:endParaRPr>
          </a:p>
        </p:txBody>
      </p:sp>
      <p:sp>
        <p:nvSpPr>
          <p:cNvPr id="18451" name="Rectangle 10"/>
          <p:cNvSpPr>
            <a:spLocks noChangeArrowheads="1"/>
          </p:cNvSpPr>
          <p:nvPr/>
        </p:nvSpPr>
        <p:spPr bwMode="auto">
          <a:xfrm>
            <a:off x="3509963" y="2624138"/>
            <a:ext cx="63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fr-CA">
                <a:cs typeface="Times New Roman" pitchFamily="18" charset="0"/>
              </a:rPr>
              <a:t>45</a:t>
            </a:r>
            <a:r>
              <a:rPr lang="fr-CA" baseline="30000">
                <a:cs typeface="Times New Roman" pitchFamily="18" charset="0"/>
              </a:rPr>
              <a:t>o</a:t>
            </a:r>
            <a:r>
              <a:rPr lang="fr-CA" sz="1400">
                <a:cs typeface="Times New Roman" pitchFamily="18" charset="0"/>
              </a:rPr>
              <a:t> </a:t>
            </a:r>
            <a:endParaRPr lang="fr-CA">
              <a:latin typeface="Arial" pitchFamily="34" charset="0"/>
            </a:endParaRPr>
          </a:p>
        </p:txBody>
      </p:sp>
      <p:sp>
        <p:nvSpPr>
          <p:cNvPr id="18452" name="Text Box 9"/>
          <p:cNvSpPr txBox="1">
            <a:spLocks noChangeArrowheads="1"/>
          </p:cNvSpPr>
          <p:nvPr/>
        </p:nvSpPr>
        <p:spPr bwMode="auto">
          <a:xfrm>
            <a:off x="1071563" y="4681538"/>
            <a:ext cx="666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fr-CA">
                <a:cs typeface="Times New Roman" pitchFamily="18" charset="0"/>
              </a:rPr>
              <a:t>67</a:t>
            </a:r>
            <a:r>
              <a:rPr lang="fr-CA" baseline="30000">
                <a:cs typeface="Times New Roman" pitchFamily="18" charset="0"/>
              </a:rPr>
              <a:t>o</a:t>
            </a:r>
            <a:r>
              <a:rPr lang="fr-CA">
                <a:cs typeface="Times New Roman" pitchFamily="18" charset="0"/>
              </a:rPr>
              <a:t> </a:t>
            </a:r>
            <a:endParaRPr lang="fr-CA">
              <a:latin typeface="Arial" pitchFamily="34" charset="0"/>
            </a:endParaRPr>
          </a:p>
        </p:txBody>
      </p:sp>
      <p:sp>
        <p:nvSpPr>
          <p:cNvPr id="18453" name="Rectangle 8"/>
          <p:cNvSpPr>
            <a:spLocks noChangeArrowheads="1"/>
          </p:cNvSpPr>
          <p:nvPr/>
        </p:nvSpPr>
        <p:spPr bwMode="auto">
          <a:xfrm>
            <a:off x="3128963" y="2243138"/>
            <a:ext cx="63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fr-CA">
                <a:cs typeface="Times New Roman" pitchFamily="18" charset="0"/>
              </a:rPr>
              <a:t>67</a:t>
            </a:r>
            <a:r>
              <a:rPr lang="fr-CA" baseline="30000">
                <a:cs typeface="Times New Roman" pitchFamily="18" charset="0"/>
              </a:rPr>
              <a:t>o</a:t>
            </a:r>
            <a:r>
              <a:rPr lang="fr-CA" sz="1400">
                <a:cs typeface="Times New Roman" pitchFamily="18" charset="0"/>
              </a:rPr>
              <a:t> </a:t>
            </a:r>
            <a:endParaRPr lang="fr-CA">
              <a:latin typeface="Arial" pitchFamily="34" charset="0"/>
            </a:endParaRPr>
          </a:p>
        </p:txBody>
      </p:sp>
      <p:sp>
        <p:nvSpPr>
          <p:cNvPr id="18454" name="Text Box 7"/>
          <p:cNvSpPr txBox="1">
            <a:spLocks noChangeArrowheads="1"/>
          </p:cNvSpPr>
          <p:nvPr/>
        </p:nvSpPr>
        <p:spPr bwMode="auto">
          <a:xfrm>
            <a:off x="2214563" y="5062538"/>
            <a:ext cx="514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fr-CA">
                <a:cs typeface="Times New Roman" pitchFamily="18" charset="0"/>
              </a:rPr>
              <a:t>0</a:t>
            </a:r>
            <a:r>
              <a:rPr lang="fr-CA" baseline="30000">
                <a:cs typeface="Times New Roman" pitchFamily="18" charset="0"/>
              </a:rPr>
              <a:t>o</a:t>
            </a:r>
            <a:r>
              <a:rPr lang="fr-CA">
                <a:cs typeface="Times New Roman" pitchFamily="18" charset="0"/>
              </a:rPr>
              <a:t> </a:t>
            </a:r>
            <a:endParaRPr lang="fr-CA">
              <a:latin typeface="Arial" pitchFamily="34" charset="0"/>
            </a:endParaRPr>
          </a:p>
        </p:txBody>
      </p:sp>
      <p:sp>
        <p:nvSpPr>
          <p:cNvPr id="18455" name="Text Box 6"/>
          <p:cNvSpPr txBox="1">
            <a:spLocks noChangeArrowheads="1"/>
          </p:cNvSpPr>
          <p:nvPr/>
        </p:nvSpPr>
        <p:spPr bwMode="auto">
          <a:xfrm>
            <a:off x="3814763" y="3462338"/>
            <a:ext cx="514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fr-CA">
                <a:cs typeface="Times New Roman" pitchFamily="18" charset="0"/>
              </a:rPr>
              <a:t>0</a:t>
            </a:r>
            <a:r>
              <a:rPr lang="fr-CA" baseline="30000">
                <a:cs typeface="Times New Roman" pitchFamily="18" charset="0"/>
              </a:rPr>
              <a:t>o</a:t>
            </a:r>
            <a:r>
              <a:rPr lang="fr-CA">
                <a:cs typeface="Times New Roman" pitchFamily="18" charset="0"/>
              </a:rPr>
              <a:t> </a:t>
            </a:r>
            <a:endParaRPr lang="fr-CA">
              <a:latin typeface="Arial" pitchFamily="34" charset="0"/>
            </a:endParaRPr>
          </a:p>
        </p:txBody>
      </p:sp>
      <p:sp>
        <p:nvSpPr>
          <p:cNvPr id="18456" name="AutoShape 5"/>
          <p:cNvSpPr>
            <a:spLocks noChangeArrowheads="1"/>
          </p:cNvSpPr>
          <p:nvPr/>
        </p:nvSpPr>
        <p:spPr bwMode="auto">
          <a:xfrm>
            <a:off x="614363" y="2212975"/>
            <a:ext cx="1295400" cy="1143000"/>
          </a:xfrm>
          <a:prstGeom prst="curvedDownArrow">
            <a:avLst>
              <a:gd name="adj1" fmla="val 22667"/>
              <a:gd name="adj2" fmla="val 45333"/>
              <a:gd name="adj3" fmla="val 33333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>
              <a:latin typeface="Arial" pitchFamily="34" charset="0"/>
            </a:endParaRPr>
          </a:p>
        </p:txBody>
      </p:sp>
      <p:sp>
        <p:nvSpPr>
          <p:cNvPr id="18457" name="Text Box 4"/>
          <p:cNvSpPr txBox="1">
            <a:spLocks noChangeArrowheads="1"/>
          </p:cNvSpPr>
          <p:nvPr/>
        </p:nvSpPr>
        <p:spPr bwMode="auto">
          <a:xfrm>
            <a:off x="4941888" y="4006850"/>
            <a:ext cx="2871171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fr-CA">
                <a:latin typeface="Times New Roman" pitchFamily="18" charset="0"/>
                <a:cs typeface="Times New Roman" pitchFamily="18" charset="0"/>
              </a:rPr>
              <a:t>En premier, on détermine la </a:t>
            </a:r>
          </a:p>
          <a:p>
            <a:pPr eaLnBrk="0" hangingPunct="0"/>
            <a:r>
              <a:rPr lang="fr-CA">
                <a:latin typeface="Times New Roman" pitchFamily="18" charset="0"/>
                <a:cs typeface="Times New Roman" pitchFamily="18" charset="0"/>
              </a:rPr>
              <a:t>latitude.  Quelle sera la </a:t>
            </a:r>
          </a:p>
          <a:p>
            <a:pPr eaLnBrk="0" hangingPunct="0"/>
            <a:r>
              <a:rPr lang="fr-CA">
                <a:latin typeface="Times New Roman" pitchFamily="18" charset="0"/>
                <a:cs typeface="Times New Roman" pitchFamily="18" charset="0"/>
              </a:rPr>
              <a:t>latitude du point qu’indique </a:t>
            </a:r>
          </a:p>
          <a:p>
            <a:pPr eaLnBrk="0" hangingPunct="0"/>
            <a:r>
              <a:rPr lang="fr-CA">
                <a:latin typeface="Times New Roman" pitchFamily="18" charset="0"/>
                <a:cs typeface="Times New Roman" pitchFamily="18" charset="0"/>
              </a:rPr>
              <a:t>la flèche ?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7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7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17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17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17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17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17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17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17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17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7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17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64" grpId="0" animBg="1"/>
      <p:bldP spid="31763" grpId="0" animBg="1"/>
      <p:bldP spid="31762" grpId="0" animBg="1"/>
      <p:bldP spid="31761" grpId="0" animBg="1"/>
      <p:bldP spid="31760" grpId="0" animBg="1"/>
      <p:bldP spid="31759" grpId="0" animBg="1"/>
      <p:bldP spid="3175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5"/>
          <p:cNvSpPr txBox="1">
            <a:spLocks noChangeArrowheads="1"/>
          </p:cNvSpPr>
          <p:nvPr/>
        </p:nvSpPr>
        <p:spPr bwMode="auto">
          <a:xfrm>
            <a:off x="2065338" y="1450975"/>
            <a:ext cx="4061689" cy="369332"/>
          </a:xfrm>
          <a:prstGeom prst="rect">
            <a:avLst/>
          </a:prstGeom>
          <a:solidFill>
            <a:srgbClr val="FFFF00"/>
          </a:solidFill>
          <a:ln w="57150" cmpd="thinThick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fr-CA">
                <a:latin typeface="Times New Roman" pitchFamily="18" charset="0"/>
                <a:cs typeface="Times New Roman" pitchFamily="18" charset="0"/>
              </a:rPr>
              <a:t>Comment repérer un point sur le globe ? </a:t>
            </a:r>
          </a:p>
        </p:txBody>
      </p:sp>
      <p:sp>
        <p:nvSpPr>
          <p:cNvPr id="19459" name="Oval 24"/>
          <p:cNvSpPr>
            <a:spLocks noChangeArrowheads="1"/>
          </p:cNvSpPr>
          <p:nvPr/>
        </p:nvSpPr>
        <p:spPr bwMode="auto">
          <a:xfrm>
            <a:off x="769938" y="2517775"/>
            <a:ext cx="2895600" cy="2743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9460" name="Line 23"/>
          <p:cNvSpPr>
            <a:spLocks noChangeShapeType="1"/>
          </p:cNvSpPr>
          <p:nvPr/>
        </p:nvSpPr>
        <p:spPr bwMode="auto">
          <a:xfrm>
            <a:off x="2217738" y="2517775"/>
            <a:ext cx="0" cy="2743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9461" name="Oval 22"/>
          <p:cNvSpPr>
            <a:spLocks noChangeArrowheads="1"/>
          </p:cNvSpPr>
          <p:nvPr/>
        </p:nvSpPr>
        <p:spPr bwMode="auto">
          <a:xfrm>
            <a:off x="1912938" y="2517775"/>
            <a:ext cx="609600" cy="2743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9462" name="Oval 21"/>
          <p:cNvSpPr>
            <a:spLocks noChangeArrowheads="1"/>
          </p:cNvSpPr>
          <p:nvPr/>
        </p:nvSpPr>
        <p:spPr bwMode="auto">
          <a:xfrm>
            <a:off x="1531938" y="2517775"/>
            <a:ext cx="1371600" cy="2743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9463" name="Oval 20"/>
          <p:cNvSpPr>
            <a:spLocks noChangeArrowheads="1"/>
          </p:cNvSpPr>
          <p:nvPr/>
        </p:nvSpPr>
        <p:spPr bwMode="auto">
          <a:xfrm>
            <a:off x="1150938" y="2517775"/>
            <a:ext cx="2133600" cy="2743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9464" name="Oval 19"/>
          <p:cNvSpPr>
            <a:spLocks noChangeArrowheads="1"/>
          </p:cNvSpPr>
          <p:nvPr/>
        </p:nvSpPr>
        <p:spPr bwMode="auto">
          <a:xfrm>
            <a:off x="769938" y="2517775"/>
            <a:ext cx="2895600" cy="2743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9465" name="Line 18"/>
          <p:cNvSpPr>
            <a:spLocks noChangeShapeType="1"/>
          </p:cNvSpPr>
          <p:nvPr/>
        </p:nvSpPr>
        <p:spPr bwMode="auto">
          <a:xfrm>
            <a:off x="769938" y="3889375"/>
            <a:ext cx="28956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9466" name="Line 17"/>
          <p:cNvSpPr>
            <a:spLocks noChangeShapeType="1"/>
          </p:cNvSpPr>
          <p:nvPr/>
        </p:nvSpPr>
        <p:spPr bwMode="auto">
          <a:xfrm>
            <a:off x="1074738" y="3127375"/>
            <a:ext cx="2362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9467" name="Line 16"/>
          <p:cNvSpPr>
            <a:spLocks noChangeShapeType="1"/>
          </p:cNvSpPr>
          <p:nvPr/>
        </p:nvSpPr>
        <p:spPr bwMode="auto">
          <a:xfrm>
            <a:off x="846138" y="3508375"/>
            <a:ext cx="2743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9468" name="Line 15"/>
          <p:cNvSpPr>
            <a:spLocks noChangeShapeType="1"/>
          </p:cNvSpPr>
          <p:nvPr/>
        </p:nvSpPr>
        <p:spPr bwMode="auto">
          <a:xfrm>
            <a:off x="1379538" y="2746375"/>
            <a:ext cx="1676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9469" name="Line 14"/>
          <p:cNvSpPr>
            <a:spLocks noChangeShapeType="1"/>
          </p:cNvSpPr>
          <p:nvPr/>
        </p:nvSpPr>
        <p:spPr bwMode="auto">
          <a:xfrm>
            <a:off x="846138" y="4270375"/>
            <a:ext cx="2743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9470" name="Line 13"/>
          <p:cNvSpPr>
            <a:spLocks noChangeShapeType="1"/>
          </p:cNvSpPr>
          <p:nvPr/>
        </p:nvSpPr>
        <p:spPr bwMode="auto">
          <a:xfrm>
            <a:off x="998538" y="4651375"/>
            <a:ext cx="2438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9471" name="Line 12"/>
          <p:cNvSpPr>
            <a:spLocks noChangeShapeType="1"/>
          </p:cNvSpPr>
          <p:nvPr/>
        </p:nvSpPr>
        <p:spPr bwMode="auto">
          <a:xfrm>
            <a:off x="1455738" y="5032375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9472" name="Text Box 11"/>
          <p:cNvSpPr txBox="1">
            <a:spLocks noChangeArrowheads="1"/>
          </p:cNvSpPr>
          <p:nvPr/>
        </p:nvSpPr>
        <p:spPr bwMode="auto">
          <a:xfrm>
            <a:off x="1836738" y="3740150"/>
            <a:ext cx="514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fr-CA" sz="2000">
                <a:cs typeface="Times New Roman" pitchFamily="18" charset="0"/>
              </a:rPr>
              <a:t>22</a:t>
            </a:r>
            <a:r>
              <a:rPr lang="fr-CA">
                <a:cs typeface="Times New Roman" pitchFamily="18" charset="0"/>
              </a:rPr>
              <a:t> </a:t>
            </a:r>
            <a:endParaRPr lang="fr-CA">
              <a:latin typeface="Arial" pitchFamily="34" charset="0"/>
            </a:endParaRPr>
          </a:p>
        </p:txBody>
      </p:sp>
      <p:sp>
        <p:nvSpPr>
          <p:cNvPr id="19473" name="Text Box 10"/>
          <p:cNvSpPr txBox="1">
            <a:spLocks noChangeArrowheads="1"/>
          </p:cNvSpPr>
          <p:nvPr/>
        </p:nvSpPr>
        <p:spPr bwMode="auto">
          <a:xfrm>
            <a:off x="1455738" y="3740150"/>
            <a:ext cx="514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fr-CA" sz="2000">
                <a:cs typeface="Times New Roman" pitchFamily="18" charset="0"/>
              </a:rPr>
              <a:t>45</a:t>
            </a:r>
            <a:r>
              <a:rPr lang="fr-CA">
                <a:cs typeface="Times New Roman" pitchFamily="18" charset="0"/>
              </a:rPr>
              <a:t> </a:t>
            </a:r>
            <a:endParaRPr lang="fr-CA">
              <a:latin typeface="Arial" pitchFamily="34" charset="0"/>
            </a:endParaRPr>
          </a:p>
        </p:txBody>
      </p:sp>
      <p:sp>
        <p:nvSpPr>
          <p:cNvPr id="19474" name="Text Box 9"/>
          <p:cNvSpPr txBox="1">
            <a:spLocks noChangeArrowheads="1"/>
          </p:cNvSpPr>
          <p:nvPr/>
        </p:nvSpPr>
        <p:spPr bwMode="auto">
          <a:xfrm>
            <a:off x="1074738" y="3740150"/>
            <a:ext cx="514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fr-CA" sz="2000">
                <a:cs typeface="Times New Roman" pitchFamily="18" charset="0"/>
              </a:rPr>
              <a:t>67</a:t>
            </a:r>
            <a:r>
              <a:rPr lang="fr-CA">
                <a:cs typeface="Times New Roman" pitchFamily="18" charset="0"/>
              </a:rPr>
              <a:t> </a:t>
            </a:r>
            <a:endParaRPr lang="fr-CA">
              <a:latin typeface="Arial" pitchFamily="34" charset="0"/>
            </a:endParaRPr>
          </a:p>
        </p:txBody>
      </p:sp>
      <p:sp>
        <p:nvSpPr>
          <p:cNvPr id="19475" name="Text Box 8"/>
          <p:cNvSpPr txBox="1">
            <a:spLocks noChangeArrowheads="1"/>
          </p:cNvSpPr>
          <p:nvPr/>
        </p:nvSpPr>
        <p:spPr bwMode="auto">
          <a:xfrm>
            <a:off x="2141538" y="3690938"/>
            <a:ext cx="514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fr-CA">
                <a:cs typeface="Times New Roman" pitchFamily="18" charset="0"/>
              </a:rPr>
              <a:t>0</a:t>
            </a:r>
            <a:r>
              <a:rPr lang="fr-CA" baseline="30000">
                <a:cs typeface="Times New Roman" pitchFamily="18" charset="0"/>
              </a:rPr>
              <a:t>o</a:t>
            </a:r>
            <a:r>
              <a:rPr lang="fr-CA">
                <a:cs typeface="Times New Roman" pitchFamily="18" charset="0"/>
              </a:rPr>
              <a:t> </a:t>
            </a:r>
            <a:endParaRPr lang="fr-CA">
              <a:latin typeface="Arial" pitchFamily="34" charset="0"/>
            </a:endParaRPr>
          </a:p>
        </p:txBody>
      </p:sp>
      <p:sp>
        <p:nvSpPr>
          <p:cNvPr id="19476" name="Text Box 7"/>
          <p:cNvSpPr txBox="1">
            <a:spLocks noChangeArrowheads="1"/>
          </p:cNvSpPr>
          <p:nvPr/>
        </p:nvSpPr>
        <p:spPr bwMode="auto">
          <a:xfrm>
            <a:off x="3741738" y="3663950"/>
            <a:ext cx="596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fr-CA" sz="2000">
                <a:cs typeface="Times New Roman" pitchFamily="18" charset="0"/>
              </a:rPr>
              <a:t>90</a:t>
            </a:r>
            <a:r>
              <a:rPr lang="fr-CA" sz="1900" baseline="30000">
                <a:cs typeface="Times New Roman" pitchFamily="18" charset="0"/>
              </a:rPr>
              <a:t>o</a:t>
            </a:r>
            <a:r>
              <a:rPr lang="fr-CA">
                <a:cs typeface="Times New Roman" pitchFamily="18" charset="0"/>
              </a:rPr>
              <a:t> </a:t>
            </a:r>
            <a:endParaRPr lang="fr-CA">
              <a:latin typeface="Arial" pitchFamily="34" charset="0"/>
            </a:endParaRPr>
          </a:p>
        </p:txBody>
      </p:sp>
      <p:sp>
        <p:nvSpPr>
          <p:cNvPr id="19477" name="AutoShape 6"/>
          <p:cNvSpPr>
            <a:spLocks noChangeArrowheads="1"/>
          </p:cNvSpPr>
          <p:nvPr/>
        </p:nvSpPr>
        <p:spPr bwMode="auto">
          <a:xfrm>
            <a:off x="541338" y="2365375"/>
            <a:ext cx="1295400" cy="1143000"/>
          </a:xfrm>
          <a:prstGeom prst="curvedDownArrow">
            <a:avLst>
              <a:gd name="adj1" fmla="val 22667"/>
              <a:gd name="adj2" fmla="val 45333"/>
              <a:gd name="adj3" fmla="val 33333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>
              <a:latin typeface="Arial" pitchFamily="34" charset="0"/>
            </a:endParaRPr>
          </a:p>
        </p:txBody>
      </p:sp>
      <p:sp>
        <p:nvSpPr>
          <p:cNvPr id="19478" name="Rectangle 5"/>
          <p:cNvSpPr>
            <a:spLocks noChangeArrowheads="1"/>
          </p:cNvSpPr>
          <p:nvPr/>
        </p:nvSpPr>
        <p:spPr bwMode="auto">
          <a:xfrm>
            <a:off x="388938" y="3663950"/>
            <a:ext cx="565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fr-CA" sz="2000">
                <a:cs typeface="Times New Roman" pitchFamily="18" charset="0"/>
              </a:rPr>
              <a:t>90</a:t>
            </a:r>
            <a:r>
              <a:rPr lang="fr-CA" sz="1900" baseline="30000">
                <a:cs typeface="Times New Roman" pitchFamily="18" charset="0"/>
              </a:rPr>
              <a:t>o</a:t>
            </a:r>
            <a:r>
              <a:rPr lang="fr-CA" sz="1400">
                <a:cs typeface="Times New Roman" pitchFamily="18" charset="0"/>
              </a:rPr>
              <a:t> </a:t>
            </a:r>
            <a:endParaRPr lang="fr-CA">
              <a:latin typeface="Arial" pitchFamily="34" charset="0"/>
            </a:endParaRPr>
          </a:p>
        </p:txBody>
      </p:sp>
      <p:sp>
        <p:nvSpPr>
          <p:cNvPr id="19479" name="Text Box 4"/>
          <p:cNvSpPr txBox="1">
            <a:spLocks noChangeArrowheads="1"/>
          </p:cNvSpPr>
          <p:nvPr/>
        </p:nvSpPr>
        <p:spPr bwMode="auto">
          <a:xfrm>
            <a:off x="4868863" y="3854450"/>
            <a:ext cx="303839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fr-CA">
                <a:latin typeface="Times New Roman" pitchFamily="18" charset="0"/>
                <a:cs typeface="Times New Roman" pitchFamily="18" charset="0"/>
              </a:rPr>
              <a:t>Maintenant, déterminons la </a:t>
            </a:r>
          </a:p>
          <a:p>
            <a:pPr eaLnBrk="0" hangingPunct="0"/>
            <a:r>
              <a:rPr lang="fr-CA">
                <a:latin typeface="Times New Roman" pitchFamily="18" charset="0"/>
                <a:cs typeface="Times New Roman" pitchFamily="18" charset="0"/>
              </a:rPr>
              <a:t>longitude :  quelle sera la </a:t>
            </a:r>
          </a:p>
          <a:p>
            <a:pPr eaLnBrk="0" hangingPunct="0"/>
            <a:r>
              <a:rPr lang="fr-CA">
                <a:latin typeface="Times New Roman" pitchFamily="18" charset="0"/>
                <a:cs typeface="Times New Roman" pitchFamily="18" charset="0"/>
              </a:rPr>
              <a:t>longitude du point qu’indique </a:t>
            </a:r>
          </a:p>
          <a:p>
            <a:pPr eaLnBrk="0" hangingPunct="0"/>
            <a:r>
              <a:rPr lang="fr-CA">
                <a:latin typeface="Times New Roman" pitchFamily="18" charset="0"/>
                <a:cs typeface="Times New Roman" pitchFamily="18" charset="0"/>
              </a:rPr>
              <a:t>la flèche 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10"/>
          <p:cNvSpPr txBox="1">
            <a:spLocks noChangeArrowheads="1"/>
          </p:cNvSpPr>
          <p:nvPr/>
        </p:nvSpPr>
        <p:spPr bwMode="auto">
          <a:xfrm>
            <a:off x="1255713" y="1028700"/>
            <a:ext cx="6515100" cy="3416320"/>
          </a:xfrm>
          <a:prstGeom prst="rect">
            <a:avLst/>
          </a:prstGeom>
          <a:noFill/>
          <a:ln w="57150" cmpd="thinThick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fr-CA" sz="3600" dirty="0">
                <a:latin typeface="Times New Roman" pitchFamily="18" charset="0"/>
                <a:cs typeface="Times New Roman" pitchFamily="18" charset="0"/>
              </a:rPr>
              <a:t>Lorsque nous donnons, ou lisons </a:t>
            </a:r>
            <a:endParaRPr lang="fr-CA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fr-CA" sz="3600" dirty="0">
                <a:latin typeface="Times New Roman" pitchFamily="18" charset="0"/>
                <a:cs typeface="Times New Roman" pitchFamily="18" charset="0"/>
              </a:rPr>
              <a:t>des coordonnées géographiques, </a:t>
            </a:r>
            <a:endParaRPr lang="fr-CA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fr-CA" sz="3600" dirty="0">
                <a:latin typeface="Times New Roman" pitchFamily="18" charset="0"/>
                <a:cs typeface="Times New Roman" pitchFamily="18" charset="0"/>
              </a:rPr>
              <a:t>les premiers renseignements nous </a:t>
            </a:r>
            <a:endParaRPr lang="fr-CA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fr-CA" sz="3600" dirty="0">
                <a:latin typeface="Times New Roman" pitchFamily="18" charset="0"/>
                <a:cs typeface="Times New Roman" pitchFamily="18" charset="0"/>
              </a:rPr>
              <a:t>donnent la latitude et les seconds </a:t>
            </a:r>
            <a:endParaRPr lang="fr-CA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fr-CA" sz="3600" dirty="0">
                <a:latin typeface="Times New Roman" pitchFamily="18" charset="0"/>
                <a:cs typeface="Times New Roman" pitchFamily="18" charset="0"/>
              </a:rPr>
              <a:t>nous donnent la longitude.  </a:t>
            </a:r>
            <a:endParaRPr lang="fr-CA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fr-CA" sz="3600" dirty="0">
                <a:latin typeface="Times New Roman" pitchFamily="18" charset="0"/>
                <a:cs typeface="Times New Roman" pitchFamily="18" charset="0"/>
              </a:rPr>
              <a:t>Exemple :  22</a:t>
            </a:r>
            <a:r>
              <a:rPr lang="fr-CA" baseline="30000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fr-CA" sz="3600" dirty="0">
                <a:latin typeface="Times New Roman" pitchFamily="18" charset="0"/>
                <a:cs typeface="Times New Roman" pitchFamily="18" charset="0"/>
              </a:rPr>
              <a:t> N  45</a:t>
            </a:r>
            <a:r>
              <a:rPr lang="fr-CA" baseline="30000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fr-CA" sz="3600" dirty="0">
                <a:latin typeface="Times New Roman" pitchFamily="18" charset="0"/>
                <a:cs typeface="Times New Roman" pitchFamily="18" charset="0"/>
              </a:rPr>
              <a:t> W</a:t>
            </a:r>
            <a:r>
              <a:rPr lang="fr-CA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0483" name="Oval 9"/>
          <p:cNvSpPr>
            <a:spLocks noChangeArrowheads="1"/>
          </p:cNvSpPr>
          <p:nvPr/>
        </p:nvSpPr>
        <p:spPr bwMode="auto">
          <a:xfrm>
            <a:off x="3160713" y="3771900"/>
            <a:ext cx="1447800" cy="762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0484" name="Line 8"/>
          <p:cNvSpPr>
            <a:spLocks noChangeShapeType="1"/>
          </p:cNvSpPr>
          <p:nvPr/>
        </p:nvSpPr>
        <p:spPr bwMode="auto">
          <a:xfrm flipH="1">
            <a:off x="2703513" y="4533900"/>
            <a:ext cx="10668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0485" name="Text Box 7"/>
          <p:cNvSpPr txBox="1">
            <a:spLocks noChangeArrowheads="1"/>
          </p:cNvSpPr>
          <p:nvPr/>
        </p:nvSpPr>
        <p:spPr bwMode="auto">
          <a:xfrm>
            <a:off x="1103313" y="5143500"/>
            <a:ext cx="206614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fr-CA">
                <a:latin typeface="Times New Roman" pitchFamily="18" charset="0"/>
                <a:cs typeface="Times New Roman" pitchFamily="18" charset="0"/>
              </a:rPr>
              <a:t>22</a:t>
            </a:r>
            <a:r>
              <a:rPr lang="fr-CA" baseline="3000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fr-CA">
                <a:latin typeface="Times New Roman" pitchFamily="18" charset="0"/>
                <a:cs typeface="Times New Roman" pitchFamily="18" charset="0"/>
              </a:rPr>
              <a:t> de latitude nord</a:t>
            </a:r>
          </a:p>
        </p:txBody>
      </p:sp>
      <p:sp>
        <p:nvSpPr>
          <p:cNvPr id="20486" name="Oval 6"/>
          <p:cNvSpPr>
            <a:spLocks noChangeArrowheads="1"/>
          </p:cNvSpPr>
          <p:nvPr/>
        </p:nvSpPr>
        <p:spPr bwMode="auto">
          <a:xfrm>
            <a:off x="4532313" y="3848100"/>
            <a:ext cx="1905000" cy="762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0487" name="Line 5"/>
          <p:cNvSpPr>
            <a:spLocks noChangeShapeType="1"/>
          </p:cNvSpPr>
          <p:nvPr/>
        </p:nvSpPr>
        <p:spPr bwMode="auto">
          <a:xfrm>
            <a:off x="5903913" y="4610100"/>
            <a:ext cx="10668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0488" name="Text Box 4"/>
          <p:cNvSpPr txBox="1">
            <a:spLocks noChangeArrowheads="1"/>
          </p:cNvSpPr>
          <p:nvPr/>
        </p:nvSpPr>
        <p:spPr bwMode="auto">
          <a:xfrm>
            <a:off x="5141913" y="5372100"/>
            <a:ext cx="231409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fr-CA">
                <a:latin typeface="Times New Roman" pitchFamily="18" charset="0"/>
                <a:cs typeface="Times New Roman" pitchFamily="18" charset="0"/>
              </a:rPr>
              <a:t>45</a:t>
            </a:r>
            <a:r>
              <a:rPr lang="fr-CA" baseline="3000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fr-CA">
                <a:latin typeface="Times New Roman" pitchFamily="18" charset="0"/>
                <a:cs typeface="Times New Roman" pitchFamily="18" charset="0"/>
              </a:rPr>
              <a:t> de longitude ouest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18"/>
          <p:cNvSpPr txBox="1">
            <a:spLocks noChangeArrowheads="1"/>
          </p:cNvSpPr>
          <p:nvPr/>
        </p:nvSpPr>
        <p:spPr bwMode="auto">
          <a:xfrm>
            <a:off x="1155700" y="727075"/>
            <a:ext cx="5415457" cy="923330"/>
          </a:xfrm>
          <a:prstGeom prst="rect">
            <a:avLst/>
          </a:prstGeom>
          <a:noFill/>
          <a:ln w="57150" cmpd="thinThick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fr-CA">
                <a:latin typeface="Times New Roman" pitchFamily="18" charset="0"/>
                <a:cs typeface="Times New Roman" pitchFamily="18" charset="0"/>
              </a:rPr>
              <a:t>Chaque méridien et chaque parallèle sont distants d’un </a:t>
            </a:r>
          </a:p>
          <a:p>
            <a:pPr eaLnBrk="0" hangingPunct="0"/>
            <a:r>
              <a:rPr lang="fr-CA">
                <a:latin typeface="Times New Roman" pitchFamily="18" charset="0"/>
                <a:cs typeface="Times New Roman" pitchFamily="18" charset="0"/>
              </a:rPr>
              <a:t>degré. Mais chaque degré se subdivise en soixante </a:t>
            </a:r>
          </a:p>
          <a:p>
            <a:pPr eaLnBrk="0" hangingPunct="0"/>
            <a:r>
              <a:rPr lang="fr-CA">
                <a:latin typeface="Times New Roman" pitchFamily="18" charset="0"/>
                <a:cs typeface="Times New Roman" pitchFamily="18" charset="0"/>
              </a:rPr>
              <a:t>minutes et les minutes en soixante secondes.  </a:t>
            </a:r>
          </a:p>
        </p:txBody>
      </p:sp>
      <p:sp>
        <p:nvSpPr>
          <p:cNvPr id="21507" name="Line 17"/>
          <p:cNvSpPr>
            <a:spLocks noChangeShapeType="1"/>
          </p:cNvSpPr>
          <p:nvPr/>
        </p:nvSpPr>
        <p:spPr bwMode="auto">
          <a:xfrm>
            <a:off x="1993900" y="2251075"/>
            <a:ext cx="0" cy="3581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1508" name="Line 16"/>
          <p:cNvSpPr>
            <a:spLocks noChangeShapeType="1"/>
          </p:cNvSpPr>
          <p:nvPr/>
        </p:nvSpPr>
        <p:spPr bwMode="auto">
          <a:xfrm>
            <a:off x="3746500" y="2251075"/>
            <a:ext cx="0" cy="3581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1509" name="Line 15"/>
          <p:cNvSpPr>
            <a:spLocks noChangeShapeType="1"/>
          </p:cNvSpPr>
          <p:nvPr/>
        </p:nvSpPr>
        <p:spPr bwMode="auto">
          <a:xfrm flipV="1">
            <a:off x="1003300" y="2936875"/>
            <a:ext cx="441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1510" name="Line 14"/>
          <p:cNvSpPr>
            <a:spLocks noChangeShapeType="1"/>
          </p:cNvSpPr>
          <p:nvPr/>
        </p:nvSpPr>
        <p:spPr bwMode="auto">
          <a:xfrm flipV="1">
            <a:off x="1003300" y="4613275"/>
            <a:ext cx="441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1511" name="Text Box 13"/>
          <p:cNvSpPr txBox="1">
            <a:spLocks noChangeArrowheads="1"/>
          </p:cNvSpPr>
          <p:nvPr/>
        </p:nvSpPr>
        <p:spPr bwMode="auto">
          <a:xfrm>
            <a:off x="3822700" y="5603875"/>
            <a:ext cx="666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fr-CA">
                <a:cs typeface="Times New Roman" pitchFamily="18" charset="0"/>
              </a:rPr>
              <a:t>63</a:t>
            </a:r>
            <a:r>
              <a:rPr lang="fr-CA" baseline="30000">
                <a:cs typeface="Times New Roman" pitchFamily="18" charset="0"/>
              </a:rPr>
              <a:t>o</a:t>
            </a:r>
            <a:r>
              <a:rPr lang="fr-CA">
                <a:cs typeface="Times New Roman" pitchFamily="18" charset="0"/>
              </a:rPr>
              <a:t> </a:t>
            </a:r>
            <a:endParaRPr lang="fr-CA">
              <a:latin typeface="Arial" pitchFamily="34" charset="0"/>
            </a:endParaRPr>
          </a:p>
        </p:txBody>
      </p:sp>
      <p:sp>
        <p:nvSpPr>
          <p:cNvPr id="21512" name="Text Box 12"/>
          <p:cNvSpPr txBox="1">
            <a:spLocks noChangeArrowheads="1"/>
          </p:cNvSpPr>
          <p:nvPr/>
        </p:nvSpPr>
        <p:spPr bwMode="auto">
          <a:xfrm>
            <a:off x="1993900" y="5603875"/>
            <a:ext cx="666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fr-CA">
                <a:cs typeface="Times New Roman" pitchFamily="18" charset="0"/>
              </a:rPr>
              <a:t>64</a:t>
            </a:r>
            <a:r>
              <a:rPr lang="fr-CA" baseline="30000">
                <a:cs typeface="Times New Roman" pitchFamily="18" charset="0"/>
              </a:rPr>
              <a:t>o</a:t>
            </a:r>
            <a:r>
              <a:rPr lang="fr-CA">
                <a:cs typeface="Times New Roman" pitchFamily="18" charset="0"/>
              </a:rPr>
              <a:t> </a:t>
            </a:r>
            <a:endParaRPr lang="fr-CA">
              <a:latin typeface="Arial" pitchFamily="34" charset="0"/>
            </a:endParaRPr>
          </a:p>
        </p:txBody>
      </p:sp>
      <p:sp>
        <p:nvSpPr>
          <p:cNvPr id="21513" name="Text Box 11"/>
          <p:cNvSpPr txBox="1">
            <a:spLocks noChangeArrowheads="1"/>
          </p:cNvSpPr>
          <p:nvPr/>
        </p:nvSpPr>
        <p:spPr bwMode="auto">
          <a:xfrm>
            <a:off x="5711825" y="4349750"/>
            <a:ext cx="666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fr-CA">
                <a:cs typeface="Times New Roman" pitchFamily="18" charset="0"/>
              </a:rPr>
              <a:t>55</a:t>
            </a:r>
            <a:r>
              <a:rPr lang="fr-CA" baseline="30000">
                <a:cs typeface="Times New Roman" pitchFamily="18" charset="0"/>
              </a:rPr>
              <a:t>o</a:t>
            </a:r>
            <a:r>
              <a:rPr lang="fr-CA">
                <a:cs typeface="Times New Roman" pitchFamily="18" charset="0"/>
              </a:rPr>
              <a:t> </a:t>
            </a:r>
            <a:endParaRPr lang="fr-CA">
              <a:latin typeface="Arial" pitchFamily="34" charset="0"/>
            </a:endParaRPr>
          </a:p>
        </p:txBody>
      </p:sp>
      <p:sp>
        <p:nvSpPr>
          <p:cNvPr id="21514" name="Text Box 10"/>
          <p:cNvSpPr txBox="1">
            <a:spLocks noChangeArrowheads="1"/>
          </p:cNvSpPr>
          <p:nvPr/>
        </p:nvSpPr>
        <p:spPr bwMode="auto">
          <a:xfrm>
            <a:off x="5635625" y="2673350"/>
            <a:ext cx="666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fr-CA">
                <a:cs typeface="Times New Roman" pitchFamily="18" charset="0"/>
              </a:rPr>
              <a:t>56</a:t>
            </a:r>
            <a:r>
              <a:rPr lang="fr-CA" baseline="30000">
                <a:cs typeface="Times New Roman" pitchFamily="18" charset="0"/>
              </a:rPr>
              <a:t>o</a:t>
            </a:r>
            <a:r>
              <a:rPr lang="fr-CA">
                <a:cs typeface="Times New Roman" pitchFamily="18" charset="0"/>
              </a:rPr>
              <a:t> </a:t>
            </a:r>
            <a:endParaRPr lang="fr-CA">
              <a:latin typeface="Arial" pitchFamily="34" charset="0"/>
            </a:endParaRPr>
          </a:p>
        </p:txBody>
      </p:sp>
      <p:sp>
        <p:nvSpPr>
          <p:cNvPr id="21515" name="AutoShape 9"/>
          <p:cNvSpPr>
            <a:spLocks noChangeArrowheads="1"/>
          </p:cNvSpPr>
          <p:nvPr/>
        </p:nvSpPr>
        <p:spPr bwMode="auto">
          <a:xfrm>
            <a:off x="1231900" y="3089275"/>
            <a:ext cx="1981200" cy="609600"/>
          </a:xfrm>
          <a:prstGeom prst="curvedDownArrow">
            <a:avLst>
              <a:gd name="adj1" fmla="val 43032"/>
              <a:gd name="adj2" fmla="val 130000"/>
              <a:gd name="adj3" fmla="val 33333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1516" name="Line 8"/>
          <p:cNvSpPr>
            <a:spLocks noChangeShapeType="1"/>
          </p:cNvSpPr>
          <p:nvPr/>
        </p:nvSpPr>
        <p:spPr bwMode="auto">
          <a:xfrm>
            <a:off x="2603500" y="3698875"/>
            <a:ext cx="17526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1517" name="Line 7"/>
          <p:cNvSpPr>
            <a:spLocks noChangeShapeType="1"/>
          </p:cNvSpPr>
          <p:nvPr/>
        </p:nvSpPr>
        <p:spPr bwMode="auto">
          <a:xfrm>
            <a:off x="2832100" y="3698875"/>
            <a:ext cx="0" cy="1447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1518" name="Text Box 6"/>
          <p:cNvSpPr txBox="1">
            <a:spLocks noChangeArrowheads="1"/>
          </p:cNvSpPr>
          <p:nvPr/>
        </p:nvSpPr>
        <p:spPr bwMode="auto">
          <a:xfrm>
            <a:off x="4356100" y="3470275"/>
            <a:ext cx="1073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fr-CA">
                <a:cs typeface="Times New Roman" pitchFamily="18" charset="0"/>
              </a:rPr>
              <a:t>55</a:t>
            </a:r>
            <a:r>
              <a:rPr lang="fr-CA" baseline="30000">
                <a:cs typeface="Times New Roman" pitchFamily="18" charset="0"/>
              </a:rPr>
              <a:t>o</a:t>
            </a:r>
            <a:r>
              <a:rPr lang="fr-CA">
                <a:cs typeface="Times New Roman" pitchFamily="18" charset="0"/>
              </a:rPr>
              <a:t> 30’</a:t>
            </a:r>
            <a:endParaRPr lang="fr-CA">
              <a:latin typeface="Arial" pitchFamily="34" charset="0"/>
            </a:endParaRPr>
          </a:p>
        </p:txBody>
      </p:sp>
      <p:sp>
        <p:nvSpPr>
          <p:cNvPr id="21519" name="Text Box 5"/>
          <p:cNvSpPr txBox="1">
            <a:spLocks noChangeArrowheads="1"/>
          </p:cNvSpPr>
          <p:nvPr/>
        </p:nvSpPr>
        <p:spPr bwMode="auto">
          <a:xfrm>
            <a:off x="2451100" y="4841875"/>
            <a:ext cx="1073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fr-CA">
                <a:cs typeface="Times New Roman" pitchFamily="18" charset="0"/>
              </a:rPr>
              <a:t>63</a:t>
            </a:r>
            <a:r>
              <a:rPr lang="fr-CA" baseline="30000">
                <a:cs typeface="Times New Roman" pitchFamily="18" charset="0"/>
              </a:rPr>
              <a:t>o</a:t>
            </a:r>
            <a:r>
              <a:rPr lang="fr-CA">
                <a:cs typeface="Times New Roman" pitchFamily="18" charset="0"/>
              </a:rPr>
              <a:t> 30’</a:t>
            </a:r>
            <a:endParaRPr lang="fr-CA">
              <a:latin typeface="Arial" pitchFamily="34" charset="0"/>
            </a:endParaRPr>
          </a:p>
        </p:txBody>
      </p:sp>
      <p:sp>
        <p:nvSpPr>
          <p:cNvPr id="21520" name="Text Box 4"/>
          <p:cNvSpPr txBox="1">
            <a:spLocks noChangeArrowheads="1"/>
          </p:cNvSpPr>
          <p:nvPr/>
        </p:nvSpPr>
        <p:spPr bwMode="auto">
          <a:xfrm>
            <a:off x="5330825" y="5035550"/>
            <a:ext cx="211442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fr-CA">
                <a:latin typeface="Times New Roman" pitchFamily="18" charset="0"/>
                <a:cs typeface="Times New Roman" pitchFamily="18" charset="0"/>
              </a:rPr>
              <a:t>Les coordonnées du </a:t>
            </a:r>
          </a:p>
          <a:p>
            <a:pPr eaLnBrk="0" hangingPunct="0"/>
            <a:r>
              <a:rPr lang="fr-CA">
                <a:latin typeface="Times New Roman" pitchFamily="18" charset="0"/>
                <a:cs typeface="Times New Roman" pitchFamily="18" charset="0"/>
              </a:rPr>
              <a:t>point sont : ? </a:t>
            </a:r>
          </a:p>
          <a:p>
            <a:pPr eaLnBrk="0" hangingPunct="0"/>
            <a:endParaRPr lang="fr-CA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5" descr="BD00028_                                                       00154006MacOs X                        BC8CD76A: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biLevel thresh="50000"/>
          </a:blip>
          <a:srcRect/>
          <a:stretch>
            <a:fillRect/>
          </a:stretch>
        </p:blipFill>
        <p:spPr bwMode="auto">
          <a:xfrm>
            <a:off x="1785918" y="1285860"/>
            <a:ext cx="5143536" cy="4624463"/>
          </a:xfrm>
          <a:prstGeom prst="rect">
            <a:avLst/>
          </a:prstGeom>
          <a:noFill/>
        </p:spPr>
      </p:pic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642910" y="285728"/>
            <a:ext cx="7770813" cy="74292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lIns="90000" tIns="46800" rIns="90000" bIns="46800" anchor="b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fr-FR" sz="5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Plan de cours</a:t>
            </a:r>
          </a:p>
        </p:txBody>
      </p:sp>
      <p:pic>
        <p:nvPicPr>
          <p:cNvPr id="10" name="Picture 2" descr="http://www.almohandes.org/vb/uploaded/899_1159304733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8" y="857232"/>
            <a:ext cx="2656800" cy="324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Rectangle 13"/>
          <p:cNvSpPr/>
          <p:nvPr/>
        </p:nvSpPr>
        <p:spPr>
          <a:xfrm>
            <a:off x="1785918" y="2000240"/>
            <a:ext cx="58579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Blip>
                <a:blip r:embed="rId4"/>
              </a:buBlip>
            </a:pPr>
            <a:r>
              <a:rPr lang="fr-FR" sz="2400" b="1" dirty="0" smtClean="0">
                <a:ln>
                  <a:solidFill>
                    <a:srgbClr val="660066"/>
                  </a:solidFill>
                </a:ln>
              </a:rPr>
              <a:t>   </a:t>
            </a:r>
            <a:r>
              <a:rPr lang="fr-FR" sz="2400" dirty="0" smtClean="0">
                <a:solidFill>
                  <a:schemeClr val="accent6">
                    <a:lumMod val="50000"/>
                  </a:schemeClr>
                </a:solidFill>
              </a:rPr>
              <a:t>Coordonnées géographiques</a:t>
            </a:r>
            <a:endParaRPr lang="fr-FR" sz="2400" b="1" dirty="0">
              <a:ln>
                <a:solidFill>
                  <a:srgbClr val="660066"/>
                </a:solidFill>
              </a:ln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143108" y="2643182"/>
            <a:ext cx="97155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Blip>
                <a:blip r:embed="rId5"/>
              </a:buBlip>
            </a:pPr>
            <a:r>
              <a:rPr lang="fr-FR" sz="2400" b="1" dirty="0" smtClean="0">
                <a:ln>
                  <a:solidFill>
                    <a:srgbClr val="660066"/>
                  </a:solidFill>
                </a:ln>
              </a:rPr>
              <a:t>  </a:t>
            </a:r>
            <a:r>
              <a:rPr lang="fr-FR" sz="2400" dirty="0" smtClean="0">
                <a:solidFill>
                  <a:schemeClr val="accent6">
                    <a:lumMod val="50000"/>
                  </a:schemeClr>
                </a:solidFill>
              </a:rPr>
              <a:t>Ellipsoïde, Géoïde</a:t>
            </a:r>
            <a:endParaRPr lang="fr-FR" sz="2400" b="1" dirty="0">
              <a:ln>
                <a:solidFill>
                  <a:srgbClr val="660066"/>
                </a:solidFill>
              </a:ln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571736" y="3214686"/>
            <a:ext cx="97155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Blip>
                <a:blip r:embed="rId5"/>
              </a:buBlip>
            </a:pPr>
            <a:r>
              <a:rPr lang="fr-FR" sz="2400" b="1" dirty="0" smtClean="0">
                <a:ln>
                  <a:solidFill>
                    <a:srgbClr val="660066"/>
                  </a:solidFill>
                </a:ln>
              </a:rPr>
              <a:t>  </a:t>
            </a:r>
            <a:r>
              <a:rPr lang="fr-FR" sz="2400" dirty="0" smtClean="0">
                <a:solidFill>
                  <a:schemeClr val="accent6">
                    <a:lumMod val="50000"/>
                  </a:schemeClr>
                </a:solidFill>
              </a:rPr>
              <a:t>Système géodésique</a:t>
            </a:r>
            <a:endParaRPr lang="fr-FR" sz="2400" b="1" dirty="0">
              <a:ln>
                <a:solidFill>
                  <a:srgbClr val="660066"/>
                </a:solidFill>
              </a:ln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857488" y="3786190"/>
            <a:ext cx="835824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Blip>
                <a:blip r:embed="rId6"/>
              </a:buBlip>
            </a:pPr>
            <a:r>
              <a:rPr lang="fr-FR" sz="2400" b="1" dirty="0" smtClean="0"/>
              <a:t>  </a:t>
            </a:r>
            <a:r>
              <a:rPr lang="fr-FR" sz="2400" dirty="0" smtClean="0">
                <a:solidFill>
                  <a:schemeClr val="accent6">
                    <a:lumMod val="50000"/>
                  </a:schemeClr>
                </a:solidFill>
              </a:rPr>
              <a:t>Projections</a:t>
            </a:r>
          </a:p>
          <a:p>
            <a:pPr lvl="0"/>
            <a:endParaRPr lang="fr-FR" sz="2400" b="1" dirty="0" smtClean="0">
              <a:ln>
                <a:solidFill>
                  <a:srgbClr val="660066"/>
                </a:solidFill>
              </a:ln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2"/>
          <a:srcRect l="20508" t="22461" r="30420" b="36523"/>
          <a:stretch>
            <a:fillRect/>
          </a:stretch>
        </p:blipFill>
        <p:spPr bwMode="auto">
          <a:xfrm>
            <a:off x="714348" y="857232"/>
            <a:ext cx="7977242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2" name="Rectangle 1"/>
          <p:cNvSpPr/>
          <p:nvPr/>
        </p:nvSpPr>
        <p:spPr>
          <a:xfrm>
            <a:off x="1071538" y="285728"/>
            <a:ext cx="8072462" cy="523220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convex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fr-FR" sz="2800" b="1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PROJECTIONS - TYPES</a:t>
            </a:r>
            <a:endParaRPr lang="fr-FR" sz="2800" b="1" dirty="0">
              <a:ln>
                <a:solidFill>
                  <a:schemeClr val="tx1"/>
                </a:solidFill>
              </a:ln>
              <a:solidFill>
                <a:schemeClr val="accent6">
                  <a:lumMod val="50000"/>
                </a:schemeClr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57224" y="751344"/>
            <a:ext cx="764386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Projection = déformation !</a:t>
            </a:r>
          </a:p>
          <a:p>
            <a:r>
              <a:rPr lang="fr-FR" sz="2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ellipsoïde 􀃖 plan</a:t>
            </a:r>
          </a:p>
          <a:p>
            <a:r>
              <a:rPr lang="fr-FR" sz="2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toutes les projections entraînent des déformations :</a:t>
            </a:r>
          </a:p>
          <a:p>
            <a:r>
              <a:rPr lang="fr-FR" sz="2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• selon les propriétés des deux fonctions </a:t>
            </a:r>
            <a:r>
              <a:rPr lang="fr-FR" sz="2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f et g, certaines conserveront </a:t>
            </a:r>
            <a:r>
              <a:rPr lang="fr-FR" sz="2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les angles et d'autres conserveront les surfaces.</a:t>
            </a:r>
          </a:p>
          <a:p>
            <a:r>
              <a:rPr lang="fr-FR" sz="2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• Les distances ne sont jamais conservées.</a:t>
            </a:r>
          </a:p>
          <a:p>
            <a:r>
              <a:rPr lang="fr-FR" sz="2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• type de projection 􀃖 qualité de la projection</a:t>
            </a:r>
          </a:p>
          <a:p>
            <a:r>
              <a:rPr lang="fr-FR" sz="2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projections </a:t>
            </a:r>
            <a:r>
              <a:rPr lang="fr-FR" sz="2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conformes :</a:t>
            </a:r>
          </a:p>
          <a:p>
            <a:r>
              <a:rPr lang="fr-FR" sz="2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conservation des angles, distorsion des surfaces</a:t>
            </a:r>
          </a:p>
          <a:p>
            <a:r>
              <a:rPr lang="fr-FR" sz="2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projections </a:t>
            </a:r>
            <a:r>
              <a:rPr lang="fr-FR" sz="2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équivalentes :</a:t>
            </a:r>
          </a:p>
          <a:p>
            <a:r>
              <a:rPr lang="fr-FR" sz="2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conservation des surfaces, modification des angles</a:t>
            </a:r>
          </a:p>
          <a:p>
            <a:r>
              <a:rPr lang="fr-FR" sz="2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projections </a:t>
            </a:r>
            <a:r>
              <a:rPr lang="fr-FR" sz="24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aphylactiques</a:t>
            </a:r>
            <a:r>
              <a:rPr lang="fr-FR" sz="2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:</a:t>
            </a:r>
          </a:p>
          <a:p>
            <a:r>
              <a:rPr lang="fr-FR" sz="2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ne conservent ni les surfaces, ni les angles ; plus «esthétiques»</a:t>
            </a:r>
            <a:endParaRPr lang="fr-FR" sz="24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2"/>
          <a:srcRect l="20508" t="22461" r="30420" b="36523"/>
          <a:stretch>
            <a:fillRect/>
          </a:stretch>
        </p:blipFill>
        <p:spPr bwMode="auto">
          <a:xfrm>
            <a:off x="285720" y="1071546"/>
            <a:ext cx="9237969" cy="4286280"/>
          </a:xfrm>
          <a:prstGeom prst="rect">
            <a:avLst/>
          </a:prstGeom>
          <a:solidFill>
            <a:srgbClr val="FFFFFF">
              <a:shade val="85000"/>
            </a:srgbClr>
          </a:solidFill>
          <a:ln w="3175" cap="sq">
            <a:solidFill>
              <a:schemeClr val="accent6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13" name="Rectangle 12"/>
          <p:cNvSpPr/>
          <p:nvPr/>
        </p:nvSpPr>
        <p:spPr>
          <a:xfrm>
            <a:off x="571472" y="2500306"/>
            <a:ext cx="8353762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fr-FR" sz="2800" b="1" dirty="0" smtClean="0">
                <a:ln>
                  <a:solidFill>
                    <a:schemeClr val="tx1"/>
                  </a:solidFill>
                </a:ln>
                <a:solidFill>
                  <a:schemeClr val="accent5">
                    <a:lumMod val="50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PROJECTION CONFORME OU ÉQUIVALENTE ?</a:t>
            </a:r>
            <a:endParaRPr lang="fr-FR" sz="2800" dirty="0">
              <a:ln>
                <a:solidFill>
                  <a:schemeClr val="tx1"/>
                </a:solidFill>
              </a:ln>
              <a:solidFill>
                <a:schemeClr val="accent5">
                  <a:lumMod val="50000"/>
                </a:schemeClr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Picture 1"/>
          <p:cNvPicPr>
            <a:picLocks noChangeAspect="1" noChangeArrowheads="1"/>
          </p:cNvPicPr>
          <p:nvPr/>
        </p:nvPicPr>
        <p:blipFill>
          <a:blip r:embed="rId2"/>
          <a:srcRect l="20508" t="22461" r="30420" b="36523"/>
          <a:stretch>
            <a:fillRect/>
          </a:stretch>
        </p:blipFill>
        <p:spPr bwMode="auto">
          <a:xfrm>
            <a:off x="714316" y="714356"/>
            <a:ext cx="8429684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27648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1071546"/>
            <a:ext cx="7153275" cy="437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1"/>
          <p:cNvPicPr>
            <a:picLocks noChangeAspect="1" noChangeArrowheads="1"/>
          </p:cNvPicPr>
          <p:nvPr/>
        </p:nvPicPr>
        <p:blipFill>
          <a:blip r:embed="rId2"/>
          <a:srcRect l="20508" t="22461" r="30420" b="36523"/>
          <a:stretch>
            <a:fillRect/>
          </a:stretch>
        </p:blipFill>
        <p:spPr bwMode="auto">
          <a:xfrm>
            <a:off x="928662" y="1142984"/>
            <a:ext cx="7715304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27648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14480" y="1928802"/>
            <a:ext cx="6353175" cy="310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6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76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76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76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76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76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76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  <p:bldP spid="1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2"/>
          <a:srcRect l="20508" t="22461" r="30420" b="36523"/>
          <a:stretch>
            <a:fillRect/>
          </a:stretch>
        </p:blipFill>
        <p:spPr bwMode="auto">
          <a:xfrm>
            <a:off x="285720" y="1071546"/>
            <a:ext cx="9237969" cy="4286280"/>
          </a:xfrm>
          <a:prstGeom prst="rect">
            <a:avLst/>
          </a:prstGeom>
          <a:solidFill>
            <a:srgbClr val="FFFFFF">
              <a:shade val="85000"/>
            </a:srgbClr>
          </a:solidFill>
          <a:ln w="3175" cap="sq">
            <a:solidFill>
              <a:schemeClr val="accent6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4" name="Rectangle 3"/>
          <p:cNvSpPr/>
          <p:nvPr/>
        </p:nvSpPr>
        <p:spPr>
          <a:xfrm>
            <a:off x="2143108" y="2857496"/>
            <a:ext cx="5418471" cy="58477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fr-FR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660066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PROJECTION CONFORME</a:t>
            </a:r>
            <a:endParaRPr lang="fr-FR" sz="3200" dirty="0">
              <a:ln>
                <a:solidFill>
                  <a:sysClr val="windowText" lastClr="000000"/>
                </a:solidFill>
              </a:ln>
              <a:solidFill>
                <a:srgbClr val="660066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/>
          <a:srcRect l="20508" t="22461" r="30420" b="36523"/>
          <a:stretch>
            <a:fillRect/>
          </a:stretch>
        </p:blipFill>
        <p:spPr bwMode="auto">
          <a:xfrm>
            <a:off x="928662" y="1142984"/>
            <a:ext cx="7715304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71638" y="1152525"/>
            <a:ext cx="5800725" cy="455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2"/>
          <a:srcRect l="20508" t="22461" r="30420" b="36523"/>
          <a:stretch>
            <a:fillRect/>
          </a:stretch>
        </p:blipFill>
        <p:spPr bwMode="auto">
          <a:xfrm>
            <a:off x="500034" y="1214422"/>
            <a:ext cx="9237969" cy="4286280"/>
          </a:xfrm>
          <a:prstGeom prst="rect">
            <a:avLst/>
          </a:prstGeom>
          <a:solidFill>
            <a:srgbClr val="FFFFFF">
              <a:shade val="85000"/>
            </a:srgbClr>
          </a:solidFill>
          <a:ln w="3175" cap="sq">
            <a:solidFill>
              <a:schemeClr val="accent6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8" name="Rectangle 7"/>
          <p:cNvSpPr/>
          <p:nvPr/>
        </p:nvSpPr>
        <p:spPr>
          <a:xfrm>
            <a:off x="2214546" y="3071810"/>
            <a:ext cx="6309548" cy="58477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fr-FR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660066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PROJECTION APHYLACTIQUE</a:t>
            </a:r>
            <a:endParaRPr lang="fr-FR" sz="3200" dirty="0">
              <a:ln>
                <a:solidFill>
                  <a:sysClr val="windowText" lastClr="000000"/>
                </a:solidFill>
              </a:ln>
              <a:solidFill>
                <a:srgbClr val="660066"/>
              </a:soli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2"/>
          <a:srcRect l="20508" t="22461" r="30420" b="36523"/>
          <a:stretch>
            <a:fillRect/>
          </a:stretch>
        </p:blipFill>
        <p:spPr bwMode="auto">
          <a:xfrm>
            <a:off x="1081062" y="1295384"/>
            <a:ext cx="7715304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71613" y="1543050"/>
            <a:ext cx="6200775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571480"/>
            <a:ext cx="6742190" cy="519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3"/>
          <a:srcRect l="20508" t="22461" r="30420" b="36523"/>
          <a:stretch>
            <a:fillRect/>
          </a:stretch>
        </p:blipFill>
        <p:spPr bwMode="auto">
          <a:xfrm>
            <a:off x="565287" y="571480"/>
            <a:ext cx="8221555" cy="5367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57356" y="714356"/>
            <a:ext cx="5429288" cy="500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/>
          <a:srcRect l="20508" t="22461" r="30420" b="36523"/>
          <a:stretch>
            <a:fillRect/>
          </a:stretch>
        </p:blipFill>
        <p:spPr bwMode="auto">
          <a:xfrm>
            <a:off x="717687" y="723880"/>
            <a:ext cx="8221555" cy="5367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857356" y="928670"/>
            <a:ext cx="5248298" cy="4929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3"/>
          <a:srcRect l="20508" t="22461" r="30420" b="36523"/>
          <a:stretch>
            <a:fillRect/>
          </a:stretch>
        </p:blipFill>
        <p:spPr bwMode="auto">
          <a:xfrm>
            <a:off x="870087" y="876280"/>
            <a:ext cx="8221555" cy="5367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428860" y="1142984"/>
            <a:ext cx="4519629" cy="4738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3"/>
          <a:srcRect l="20508" t="22461" r="30420" b="36523"/>
          <a:stretch>
            <a:fillRect/>
          </a:stretch>
        </p:blipFill>
        <p:spPr bwMode="auto">
          <a:xfrm>
            <a:off x="1022487" y="1028680"/>
            <a:ext cx="8221555" cy="5367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357422" y="1357298"/>
            <a:ext cx="5105580" cy="4819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1"/>
          <p:cNvPicPr>
            <a:picLocks noChangeAspect="1" noChangeArrowheads="1"/>
          </p:cNvPicPr>
          <p:nvPr/>
        </p:nvPicPr>
        <p:blipFill>
          <a:blip r:embed="rId3"/>
          <a:srcRect l="20508" t="22461" r="30420" b="36523"/>
          <a:stretch>
            <a:fillRect/>
          </a:stretch>
        </p:blipFill>
        <p:spPr bwMode="auto">
          <a:xfrm>
            <a:off x="1174887" y="1181080"/>
            <a:ext cx="8221555" cy="5367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357554" y="1285860"/>
            <a:ext cx="4067185" cy="5050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1"/>
          <p:cNvPicPr>
            <a:picLocks noChangeAspect="1" noChangeArrowheads="1"/>
          </p:cNvPicPr>
          <p:nvPr/>
        </p:nvPicPr>
        <p:blipFill>
          <a:blip r:embed="rId3"/>
          <a:srcRect l="20508" t="22461" r="30420" b="36523"/>
          <a:stretch>
            <a:fillRect/>
          </a:stretch>
        </p:blipFill>
        <p:spPr bwMode="auto">
          <a:xfrm>
            <a:off x="1357290" y="1285860"/>
            <a:ext cx="8221555" cy="5367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16" name="Picture 8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714744" y="1357298"/>
            <a:ext cx="3781435" cy="5327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/>
          <a:srcRect l="20508" t="22461" r="30420" b="36523"/>
          <a:stretch>
            <a:fillRect/>
          </a:stretch>
        </p:blipFill>
        <p:spPr bwMode="auto">
          <a:xfrm>
            <a:off x="1081062" y="1295384"/>
            <a:ext cx="7715304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3" name="Rectangle 2"/>
          <p:cNvSpPr/>
          <p:nvPr/>
        </p:nvSpPr>
        <p:spPr>
          <a:xfrm>
            <a:off x="2285984" y="2500306"/>
            <a:ext cx="5357818" cy="138499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fr-FR" sz="2800" b="1" dirty="0" smtClean="0">
                <a:ln>
                  <a:solidFill>
                    <a:sysClr val="windowText" lastClr="000000"/>
                  </a:solidFill>
                </a:ln>
                <a:solidFill>
                  <a:srgbClr val="660066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LA PROJECTION MERCATOR TRANSVERSE UNIVERSELLE (UTM)</a:t>
            </a:r>
            <a:endParaRPr lang="fr-FR" sz="2800" dirty="0">
              <a:ln>
                <a:solidFill>
                  <a:sysClr val="windowText" lastClr="000000"/>
                </a:solidFill>
              </a:ln>
              <a:solidFill>
                <a:srgbClr val="660066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reflection blurRad="6350" stA="55000" endA="300" endPos="45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/>
          <a:srcRect l="20508" t="22461" r="30420" b="36523"/>
          <a:stretch>
            <a:fillRect/>
          </a:stretch>
        </p:blipFill>
        <p:spPr bwMode="auto">
          <a:xfrm>
            <a:off x="343552" y="928670"/>
            <a:ext cx="8605214" cy="5019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1071546"/>
            <a:ext cx="7848600" cy="461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2"/>
          <a:srcRect l="20508" t="22461" r="30420" b="36523"/>
          <a:stretch>
            <a:fillRect/>
          </a:stretch>
        </p:blipFill>
        <p:spPr bwMode="auto">
          <a:xfrm>
            <a:off x="495952" y="1081070"/>
            <a:ext cx="8605214" cy="5019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48" y="2857496"/>
            <a:ext cx="7727261" cy="866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472" y="1071546"/>
            <a:ext cx="8381300" cy="4871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/>
          <a:srcRect l="20508" t="22461" r="30420" b="36523"/>
          <a:stretch>
            <a:fillRect/>
          </a:stretch>
        </p:blipFill>
        <p:spPr bwMode="auto">
          <a:xfrm>
            <a:off x="343552" y="928670"/>
            <a:ext cx="8605214" cy="5019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3" name="Rectangle 2"/>
          <p:cNvSpPr/>
          <p:nvPr/>
        </p:nvSpPr>
        <p:spPr>
          <a:xfrm>
            <a:off x="1500166" y="2786058"/>
            <a:ext cx="6524543" cy="707886"/>
          </a:xfrm>
          <a:prstGeom prst="rect">
            <a:avLst/>
          </a:prstGeom>
        </p:spPr>
        <p:txBody>
          <a:bodyPr wrap="none">
            <a:prstTxWarp prst="textChevronInverted">
              <a:avLst/>
            </a:prstTxWarp>
            <a:spAutoFit/>
            <a:scene3d>
              <a:camera prst="isometricOffAxis2Lef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fr-FR" sz="4000" b="1" dirty="0" smtClean="0">
                <a:ln>
                  <a:solidFill>
                    <a:sysClr val="windowText" lastClr="000000"/>
                  </a:solidFill>
                </a:ln>
                <a:solidFill>
                  <a:srgbClr val="660066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reflection blurRad="6350" stA="60000" endA="900" endPos="60000" dist="29997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PROJECTIONS DIVERSES</a:t>
            </a:r>
            <a:endParaRPr lang="fr-FR" sz="4000" dirty="0">
              <a:ln>
                <a:solidFill>
                  <a:sysClr val="windowText" lastClr="000000"/>
                </a:solidFill>
              </a:ln>
              <a:solidFill>
                <a:srgbClr val="660066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reflection blurRad="6350" stA="60000" endA="900" endPos="60000" dist="29997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/>
          <a:srcRect l="20508" t="22461" r="30420" b="36523"/>
          <a:stretch>
            <a:fillRect/>
          </a:stretch>
        </p:blipFill>
        <p:spPr bwMode="auto">
          <a:xfrm>
            <a:off x="495952" y="1081070"/>
            <a:ext cx="8605214" cy="5019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1214422"/>
            <a:ext cx="7772400" cy="447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2"/>
          <a:srcRect l="20508" t="22461" r="30420" b="36523"/>
          <a:stretch>
            <a:fillRect/>
          </a:stretch>
        </p:blipFill>
        <p:spPr bwMode="auto">
          <a:xfrm>
            <a:off x="648352" y="1233470"/>
            <a:ext cx="8605214" cy="5019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24" y="1428736"/>
            <a:ext cx="7867650" cy="438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2"/>
          <a:srcRect l="20508" t="22461" r="30420" b="36523"/>
          <a:stretch>
            <a:fillRect/>
          </a:stretch>
        </p:blipFill>
        <p:spPr bwMode="auto">
          <a:xfrm>
            <a:off x="800752" y="1385870"/>
            <a:ext cx="8605214" cy="5019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57290" y="1714488"/>
            <a:ext cx="7410450" cy="430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2"/>
          <a:srcRect l="20508" t="22461" r="30420" b="36523"/>
          <a:stretch>
            <a:fillRect/>
          </a:stretch>
        </p:blipFill>
        <p:spPr bwMode="auto">
          <a:xfrm>
            <a:off x="953152" y="1538270"/>
            <a:ext cx="8605214" cy="5019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85852" y="1714488"/>
            <a:ext cx="7572375" cy="468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2"/>
          <a:srcRect l="20508" t="22461" r="30420" b="36523"/>
          <a:stretch>
            <a:fillRect/>
          </a:stretch>
        </p:blipFill>
        <p:spPr bwMode="auto">
          <a:xfrm>
            <a:off x="1142976" y="1643050"/>
            <a:ext cx="8605214" cy="5019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643174" y="2000240"/>
            <a:ext cx="55530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357166"/>
            <a:ext cx="4570589" cy="5519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http://www.french-georgia.com/gif/bar/barre-f1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357166"/>
            <a:ext cx="571500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54" name="Image 5" descr="Etoiles Magi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553200"/>
            <a:ext cx="304800" cy="304800"/>
          </a:xfrm>
          <a:prstGeom prst="rect">
            <a:avLst/>
          </a:prstGeom>
          <a:noFill/>
        </p:spPr>
      </p:pic>
      <p:pic>
        <p:nvPicPr>
          <p:cNvPr id="60453" name="Image 6" descr="Etoiles Magi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04800"/>
            <a:ext cx="304800" cy="304800"/>
          </a:xfrm>
          <a:prstGeom prst="rect">
            <a:avLst/>
          </a:prstGeom>
          <a:noFill/>
        </p:spPr>
      </p:pic>
      <p:pic>
        <p:nvPicPr>
          <p:cNvPr id="60452" name="Image 7" descr="Etoiles Magi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9600"/>
            <a:ext cx="304800" cy="304800"/>
          </a:xfrm>
          <a:prstGeom prst="rect">
            <a:avLst/>
          </a:prstGeom>
          <a:noFill/>
        </p:spPr>
      </p:pic>
      <p:pic>
        <p:nvPicPr>
          <p:cNvPr id="60451" name="Image 8" descr="Etoiles Magi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914400"/>
            <a:ext cx="304800" cy="304800"/>
          </a:xfrm>
          <a:prstGeom prst="rect">
            <a:avLst/>
          </a:prstGeom>
          <a:noFill/>
        </p:spPr>
      </p:pic>
      <p:pic>
        <p:nvPicPr>
          <p:cNvPr id="60450" name="Image 9" descr="Etoiles Magi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219200"/>
            <a:ext cx="304800" cy="304800"/>
          </a:xfrm>
          <a:prstGeom prst="rect">
            <a:avLst/>
          </a:prstGeom>
          <a:noFill/>
        </p:spPr>
      </p:pic>
      <p:pic>
        <p:nvPicPr>
          <p:cNvPr id="60449" name="Image 10" descr="Etoiles Magi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524000"/>
            <a:ext cx="304800" cy="304800"/>
          </a:xfrm>
          <a:prstGeom prst="rect">
            <a:avLst/>
          </a:prstGeom>
          <a:noFill/>
        </p:spPr>
      </p:pic>
      <p:pic>
        <p:nvPicPr>
          <p:cNvPr id="60448" name="Image 11" descr="Etoiles Magi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828800"/>
            <a:ext cx="304800" cy="304800"/>
          </a:xfrm>
          <a:prstGeom prst="rect">
            <a:avLst/>
          </a:prstGeom>
          <a:noFill/>
        </p:spPr>
      </p:pic>
      <p:pic>
        <p:nvPicPr>
          <p:cNvPr id="60447" name="Image 12" descr="Etoiles Magi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133600"/>
            <a:ext cx="304800" cy="304800"/>
          </a:xfrm>
          <a:prstGeom prst="rect">
            <a:avLst/>
          </a:prstGeom>
          <a:noFill/>
        </p:spPr>
      </p:pic>
      <p:pic>
        <p:nvPicPr>
          <p:cNvPr id="60446" name="Image 13" descr="Etoiles Magi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438400"/>
            <a:ext cx="304800" cy="304800"/>
          </a:xfrm>
          <a:prstGeom prst="rect">
            <a:avLst/>
          </a:prstGeom>
          <a:noFill/>
        </p:spPr>
      </p:pic>
      <p:pic>
        <p:nvPicPr>
          <p:cNvPr id="60445" name="Image 14" descr="Etoiles Magi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743200"/>
            <a:ext cx="304800" cy="304800"/>
          </a:xfrm>
          <a:prstGeom prst="rect">
            <a:avLst/>
          </a:prstGeom>
          <a:noFill/>
        </p:spPr>
      </p:pic>
      <p:pic>
        <p:nvPicPr>
          <p:cNvPr id="60444" name="Image 15" descr="Etoiles Magi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505200"/>
            <a:ext cx="304800" cy="304800"/>
          </a:xfrm>
          <a:prstGeom prst="rect">
            <a:avLst/>
          </a:prstGeom>
          <a:noFill/>
        </p:spPr>
      </p:pic>
      <p:pic>
        <p:nvPicPr>
          <p:cNvPr id="60443" name="Image 16" descr="Etoiles Magi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810000"/>
            <a:ext cx="304800" cy="304800"/>
          </a:xfrm>
          <a:prstGeom prst="rect">
            <a:avLst/>
          </a:prstGeom>
          <a:noFill/>
        </p:spPr>
      </p:pic>
      <p:pic>
        <p:nvPicPr>
          <p:cNvPr id="60442" name="Image 17" descr="Etoiles Magi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114800"/>
            <a:ext cx="304800" cy="304800"/>
          </a:xfrm>
          <a:prstGeom prst="rect">
            <a:avLst/>
          </a:prstGeom>
          <a:noFill/>
        </p:spPr>
      </p:pic>
      <p:pic>
        <p:nvPicPr>
          <p:cNvPr id="60441" name="Image 18" descr="Etoiles Magi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419600"/>
            <a:ext cx="304800" cy="304800"/>
          </a:xfrm>
          <a:prstGeom prst="rect">
            <a:avLst/>
          </a:prstGeom>
          <a:noFill/>
        </p:spPr>
      </p:pic>
      <p:pic>
        <p:nvPicPr>
          <p:cNvPr id="60440" name="Image 19" descr="Etoiles Magi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724400"/>
            <a:ext cx="304800" cy="304800"/>
          </a:xfrm>
          <a:prstGeom prst="rect">
            <a:avLst/>
          </a:prstGeom>
          <a:noFill/>
        </p:spPr>
      </p:pic>
      <p:pic>
        <p:nvPicPr>
          <p:cNvPr id="60439" name="Image 20" descr="Etoiles Magi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029200"/>
            <a:ext cx="304800" cy="304800"/>
          </a:xfrm>
          <a:prstGeom prst="rect">
            <a:avLst/>
          </a:prstGeom>
          <a:noFill/>
        </p:spPr>
      </p:pic>
      <p:pic>
        <p:nvPicPr>
          <p:cNvPr id="60438" name="Image 21" descr="Etoiles Magi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334000"/>
            <a:ext cx="304800" cy="304800"/>
          </a:xfrm>
          <a:prstGeom prst="rect">
            <a:avLst/>
          </a:prstGeom>
          <a:noFill/>
        </p:spPr>
      </p:pic>
      <p:pic>
        <p:nvPicPr>
          <p:cNvPr id="60437" name="Image 22" descr="Etoiles Magi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638800"/>
            <a:ext cx="304800" cy="304800"/>
          </a:xfrm>
          <a:prstGeom prst="rect">
            <a:avLst/>
          </a:prstGeom>
          <a:noFill/>
        </p:spPr>
      </p:pic>
      <p:pic>
        <p:nvPicPr>
          <p:cNvPr id="60436" name="Image 23" descr="Etoiles Magi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943600"/>
            <a:ext cx="304800" cy="304800"/>
          </a:xfrm>
          <a:prstGeom prst="rect">
            <a:avLst/>
          </a:prstGeom>
          <a:noFill/>
        </p:spPr>
      </p:pic>
      <p:pic>
        <p:nvPicPr>
          <p:cNvPr id="60435" name="Image 24" descr="Etoiles Magi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248400"/>
            <a:ext cx="304800" cy="304800"/>
          </a:xfrm>
          <a:prstGeom prst="rect">
            <a:avLst/>
          </a:prstGeom>
          <a:noFill/>
        </p:spPr>
      </p:pic>
      <p:sp>
        <p:nvSpPr>
          <p:cNvPr id="60455" name="Rectangle 3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600" b="0" i="0" u="none" strike="noStrike" cap="none" normalizeH="0" baseline="0" smtClean="0">
                <a:ln>
                  <a:noFill/>
                </a:ln>
                <a:solidFill>
                  <a:srgbClr val="336699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en-US" sz="600" b="0" i="0" u="none" strike="noStrike" cap="none" normalizeH="0" baseline="0" smtClean="0">
                <a:ln>
                  <a:noFill/>
                </a:ln>
                <a:solidFill>
                  <a:srgbClr val="336699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0456" name="Rectangle 40"/>
          <p:cNvSpPr>
            <a:spLocks noChangeArrowheads="1"/>
          </p:cNvSpPr>
          <p:nvPr/>
        </p:nvSpPr>
        <p:spPr bwMode="auto">
          <a:xfrm>
            <a:off x="0" y="2743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600" b="0" i="0" u="none" strike="noStrike" cap="none" normalizeH="0" baseline="0" smtClean="0">
                <a:ln>
                  <a:noFill/>
                </a:ln>
                <a:solidFill>
                  <a:srgbClr val="336699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fr-FR" sz="600" b="0" i="0" u="none" strike="noStrike" cap="none" normalizeH="0" baseline="0" smtClean="0">
                <a:ln>
                  <a:noFill/>
                </a:ln>
                <a:solidFill>
                  <a:srgbClr val="336699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</a:b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0458" name="Rectangle 42"/>
          <p:cNvSpPr>
            <a:spLocks noChangeArrowheads="1"/>
          </p:cNvSpPr>
          <p:nvPr/>
        </p:nvSpPr>
        <p:spPr bwMode="auto">
          <a:xfrm>
            <a:off x="0" y="3810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600" b="0" i="0" u="none" strike="noStrike" cap="none" normalizeH="0" baseline="0" smtClean="0">
                <a:ln>
                  <a:noFill/>
                </a:ln>
                <a:solidFill>
                  <a:srgbClr val="336699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fr-FR" sz="600" b="0" i="0" u="none" strike="noStrike" cap="none" normalizeH="0" baseline="0" smtClean="0">
                <a:ln>
                  <a:noFill/>
                </a:ln>
                <a:solidFill>
                  <a:srgbClr val="336699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fr-FR" sz="600" b="0" i="0" u="none" strike="noStrike" cap="none" normalizeH="0" baseline="0" smtClean="0">
                <a:ln>
                  <a:noFill/>
                </a:ln>
                <a:solidFill>
                  <a:srgbClr val="336699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fr-FR" sz="600" b="0" i="0" u="none" strike="noStrike" cap="none" normalizeH="0" baseline="0" smtClean="0">
                <a:ln>
                  <a:noFill/>
                </a:ln>
                <a:solidFill>
                  <a:srgbClr val="336699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</a:b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5" name="Image 14" descr="Etoiles Magi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000372"/>
            <a:ext cx="304800" cy="304800"/>
          </a:xfrm>
          <a:prstGeom prst="rect">
            <a:avLst/>
          </a:prstGeom>
          <a:noFill/>
        </p:spPr>
      </p:pic>
      <p:pic>
        <p:nvPicPr>
          <p:cNvPr id="46" name="Image 14" descr="Etoiles Magi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286124"/>
            <a:ext cx="304800" cy="304800"/>
          </a:xfrm>
          <a:prstGeom prst="rect">
            <a:avLst/>
          </a:prstGeom>
          <a:noFill/>
        </p:spPr>
      </p:pic>
      <p:pic>
        <p:nvPicPr>
          <p:cNvPr id="48" name="Image 25" descr="http://www.french-georgia.com/gif/bar/barre_w9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5400000">
            <a:off x="-1838903" y="2267507"/>
            <a:ext cx="5470908" cy="1793102"/>
          </a:xfrm>
          <a:prstGeom prst="rect">
            <a:avLst/>
          </a:prstGeom>
          <a:noFill/>
        </p:spPr>
      </p:pic>
      <p:pic>
        <p:nvPicPr>
          <p:cNvPr id="30" name="Picture 3" descr="http://www.almohandes.org/vb/images/ranks/star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14678" y="2714620"/>
            <a:ext cx="1428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3" descr="http://www.almohandes.org/vb/images/ranks/star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438" y="2857496"/>
            <a:ext cx="1428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Picture 3" descr="http://www.almohandes.org/vb/images/ranks/star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85918" y="3857628"/>
            <a:ext cx="1428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Picture 3" descr="http://www.almohandes.org/vb/images/ranks/star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28926" y="4786322"/>
            <a:ext cx="1428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Picture 3" descr="http://www.almohandes.org/vb/images/ranks/star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00166" y="1571612"/>
            <a:ext cx="1428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Picture 3" descr="http://www.almohandes.org/vb/images/ranks/star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29454" y="2214554"/>
            <a:ext cx="1428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Picture 3" descr="http://www.almohandes.org/vb/images/ranks/star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15206" y="4857760"/>
            <a:ext cx="1428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Picture 3" descr="http://www.almohandes.org/vb/images/ranks/star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00166" y="2643182"/>
            <a:ext cx="1428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Picture 3" descr="http://www.almohandes.org/vb/images/ranks/star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643174" y="5572140"/>
            <a:ext cx="1428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Picture 3" descr="http://www.almohandes.org/vb/images/ranks/star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14942" y="5715016"/>
            <a:ext cx="1428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" name="Picture 3" descr="http://www.almohandes.org/vb/images/ranks/star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72132" y="3643314"/>
            <a:ext cx="1428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" name="Picture 3" descr="http://www.almohandes.org/vb/images/ranks/star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15074" y="4572008"/>
            <a:ext cx="1428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" name="Picture 3" descr="http://www.almohandes.org/vb/images/ranks/star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42976" y="4857760"/>
            <a:ext cx="1428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" name="Picture 3" descr="http://www.almohandes.org/vb/images/ranks/star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38582" y="4224342"/>
            <a:ext cx="1428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" name="Picture 3" descr="http://www.almohandes.org/vb/images/ranks/star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43504" y="4857760"/>
            <a:ext cx="1428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" name="Picture 3" descr="http://www.almohandes.org/vb/images/ranks/star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072462" y="3643314"/>
            <a:ext cx="1428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" name="ZoneTexte 51"/>
          <p:cNvSpPr txBox="1"/>
          <p:nvPr/>
        </p:nvSpPr>
        <p:spPr>
          <a:xfrm>
            <a:off x="1857356" y="2786058"/>
            <a:ext cx="6000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i="1" dirty="0" smtClean="0">
                <a:ln>
                  <a:solidFill>
                    <a:srgbClr val="D6A620"/>
                  </a:solidFill>
                </a:ln>
                <a:solidFill>
                  <a:srgbClr val="3A12E4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MERCI POUR VOTRE ATTENTION</a:t>
            </a:r>
            <a:endParaRPr lang="fr-FR" sz="2800" b="1" i="1" dirty="0">
              <a:ln>
                <a:solidFill>
                  <a:srgbClr val="D6A620"/>
                </a:solidFill>
              </a:ln>
              <a:solidFill>
                <a:srgbClr val="3A12E4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" name="ZoneTexte 52"/>
          <p:cNvSpPr txBox="1"/>
          <p:nvPr/>
        </p:nvSpPr>
        <p:spPr>
          <a:xfrm>
            <a:off x="3357554" y="3571876"/>
            <a:ext cx="27146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DZ" sz="4000" b="1" i="1" dirty="0" smtClean="0">
                <a:ln>
                  <a:solidFill>
                    <a:srgbClr val="D6A620"/>
                  </a:solidFill>
                </a:ln>
                <a:solidFill>
                  <a:srgbClr val="3A12E4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Arabic Transparent" pitchFamily="2" charset="-78"/>
              </a:rPr>
              <a:t>شــكرا</a:t>
            </a:r>
            <a:endParaRPr lang="fr-FR" sz="4000" b="1" i="1" dirty="0">
              <a:ln>
                <a:solidFill>
                  <a:srgbClr val="D6A620"/>
                </a:solidFill>
              </a:ln>
              <a:solidFill>
                <a:srgbClr val="3A12E4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Arabic Transparent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repeatCount="indefinite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mph" presetSubtype="2" repeatCount="indefinite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13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4" presetID="41" presetClass="entr" presetSubtype="0" repeatCount="indefinite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2" repeatCount="indefinite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24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almohandes.org/vb/uploaded/899_115930473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2522" y="571480"/>
            <a:ext cx="2656800" cy="324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11/07/2010</a:t>
            </a:r>
            <a:endParaRPr lang="en-US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r>
              <a:rPr lang="en-US" dirty="0" smtClean="0"/>
              <a:t>01</a:t>
            </a:r>
            <a:endParaRPr lang="en-US" dirty="0"/>
          </a:p>
        </p:txBody>
      </p:sp>
      <p:sp>
        <p:nvSpPr>
          <p:cNvPr id="34" name="ZoneTexte 33"/>
          <p:cNvSpPr txBox="1"/>
          <p:nvPr/>
        </p:nvSpPr>
        <p:spPr>
          <a:xfrm>
            <a:off x="2214546" y="0"/>
            <a:ext cx="4500594" cy="707886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convex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fr-FR" sz="4000" b="1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LE BESOIN</a:t>
            </a:r>
            <a:endParaRPr lang="fr-FR" sz="4000" b="1" dirty="0">
              <a:ln>
                <a:solidFill>
                  <a:schemeClr val="tx1"/>
                </a:solidFill>
              </a:ln>
              <a:solidFill>
                <a:schemeClr val="accent6">
                  <a:lumMod val="50000"/>
                </a:schemeClr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Étiquette 16"/>
          <p:cNvSpPr/>
          <p:nvPr/>
        </p:nvSpPr>
        <p:spPr>
          <a:xfrm>
            <a:off x="676777" y="1428736"/>
            <a:ext cx="2214578" cy="642942"/>
          </a:xfrm>
          <a:prstGeom prst="plaqu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fr-FR" sz="2000" b="1" dirty="0" err="1" smtClean="0">
                <a:ln/>
                <a:solidFill>
                  <a:schemeClr val="accent3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Premièr</a:t>
            </a:r>
            <a:r>
              <a:rPr lang="fr-FR" sz="2000" b="1" dirty="0" smtClean="0">
                <a:ln/>
                <a:solidFill>
                  <a:schemeClr val="accent3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  besoin</a:t>
            </a:r>
            <a:endParaRPr lang="fr-FR" sz="2000" b="1" dirty="0">
              <a:ln/>
              <a:solidFill>
                <a:schemeClr val="accent3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8" name="Organigramme : Alternative 17"/>
          <p:cNvSpPr/>
          <p:nvPr/>
        </p:nvSpPr>
        <p:spPr>
          <a:xfrm>
            <a:off x="890914" y="2492898"/>
            <a:ext cx="3323896" cy="3436432"/>
          </a:xfrm>
          <a:prstGeom prst="flowChartAlternateProcess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0">
            <a:schemeClr val="accent6"/>
          </a:lnRef>
          <a:fillRef idx="1002">
            <a:schemeClr val="lt2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"/>
          <p:cNvSpPr>
            <a:spLocks noChangeArrowheads="1"/>
          </p:cNvSpPr>
          <p:nvPr/>
        </p:nvSpPr>
        <p:spPr bwMode="auto">
          <a:xfrm>
            <a:off x="1000100" y="2643182"/>
            <a:ext cx="3000396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r>
              <a:rPr lang="fr-FR" sz="2000" dirty="0" smtClean="0"/>
              <a:t>Pour les </a:t>
            </a:r>
            <a:r>
              <a:rPr lang="fr-FR" sz="2000" b="1" dirty="0" smtClean="0"/>
              <a:t>besoins cartographiques, on doit présenter sur</a:t>
            </a:r>
          </a:p>
          <a:p>
            <a:r>
              <a:rPr lang="fr-FR" sz="2000" dirty="0" smtClean="0"/>
              <a:t>une surface plane l’image de la terre assimilée à un</a:t>
            </a:r>
          </a:p>
          <a:p>
            <a:r>
              <a:rPr lang="fr-FR" sz="2000" b="1" dirty="0" smtClean="0"/>
              <a:t>ellipsoïde, ce qui nécessite l’utilisation d’une</a:t>
            </a:r>
          </a:p>
          <a:p>
            <a:r>
              <a:rPr lang="fr-FR" sz="2000" b="1" dirty="0" smtClean="0"/>
              <a:t>représentation plane (ou projection)</a:t>
            </a:r>
            <a:endParaRPr kumimoji="0" lang="fr-FR" sz="2000" b="1" i="0" u="none" strike="noStrike" normalizeH="0" baseline="0" dirty="0" smtClean="0">
              <a:ln>
                <a:solidFill>
                  <a:srgbClr val="660033"/>
                </a:solidFill>
              </a:ln>
              <a:solidFill>
                <a:srgbClr val="660033"/>
              </a:solidFill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Étiquette 19"/>
          <p:cNvSpPr/>
          <p:nvPr/>
        </p:nvSpPr>
        <p:spPr>
          <a:xfrm>
            <a:off x="5214942" y="1428736"/>
            <a:ext cx="2214578" cy="642942"/>
          </a:xfrm>
          <a:prstGeom prst="plaqu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fr-FR" sz="2000" b="1" dirty="0" smtClean="0">
                <a:ln/>
                <a:solidFill>
                  <a:schemeClr val="accent3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Deuxième  besoin</a:t>
            </a:r>
            <a:endParaRPr lang="fr-FR" sz="2000" b="1" dirty="0">
              <a:ln/>
              <a:solidFill>
                <a:schemeClr val="accent3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27" name="Organigramme : Alternative 26"/>
          <p:cNvSpPr/>
          <p:nvPr/>
        </p:nvSpPr>
        <p:spPr>
          <a:xfrm>
            <a:off x="5429256" y="2571744"/>
            <a:ext cx="3286148" cy="3357586"/>
          </a:xfrm>
          <a:prstGeom prst="flowChartAlternateProcess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0">
            <a:schemeClr val="accent6"/>
          </a:lnRef>
          <a:fillRef idx="1002">
            <a:schemeClr val="lt2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8" name="Rectangle 1"/>
          <p:cNvSpPr>
            <a:spLocks noChangeArrowheads="1"/>
          </p:cNvSpPr>
          <p:nvPr/>
        </p:nvSpPr>
        <p:spPr bwMode="auto">
          <a:xfrm>
            <a:off x="5500694" y="2714620"/>
            <a:ext cx="321471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r>
              <a:rPr lang="fr-FR" sz="2000" dirty="0" smtClean="0"/>
              <a:t>Les coordonnées planes ainsi obtenues permettent la</a:t>
            </a:r>
          </a:p>
          <a:p>
            <a:r>
              <a:rPr lang="fr-FR" sz="2000" b="1" dirty="0" smtClean="0"/>
              <a:t>mesure directes sur la carte (angles, surfaces) mais</a:t>
            </a:r>
          </a:p>
          <a:p>
            <a:r>
              <a:rPr lang="fr-FR" sz="2000" dirty="0" smtClean="0"/>
              <a:t>toutes les représentations planes engendrent des</a:t>
            </a:r>
          </a:p>
          <a:p>
            <a:r>
              <a:rPr lang="fr-FR" sz="2000" b="1" dirty="0" smtClean="0"/>
              <a:t>déformations (les distances ne sont jamais conservées)</a:t>
            </a:r>
            <a:endParaRPr kumimoji="0" lang="fr-FR" sz="2000" b="1" i="0" u="none" strike="noStrike" normalizeH="0" baseline="0" dirty="0" smtClean="0">
              <a:ln>
                <a:solidFill>
                  <a:srgbClr val="660033"/>
                </a:solidFill>
              </a:ln>
              <a:solidFill>
                <a:srgbClr val="660033"/>
              </a:solidFill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37" name="Flèche droite 36"/>
          <p:cNvSpPr/>
          <p:nvPr/>
        </p:nvSpPr>
        <p:spPr>
          <a:xfrm>
            <a:off x="721933" y="3034239"/>
            <a:ext cx="142876" cy="214314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Rectangle 42"/>
          <p:cNvSpPr/>
          <p:nvPr/>
        </p:nvSpPr>
        <p:spPr>
          <a:xfrm>
            <a:off x="650672" y="1985247"/>
            <a:ext cx="71261" cy="1207038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Flèche droite 44"/>
          <p:cNvSpPr/>
          <p:nvPr/>
        </p:nvSpPr>
        <p:spPr>
          <a:xfrm>
            <a:off x="5286380" y="3143248"/>
            <a:ext cx="142876" cy="214314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Rectangle 28"/>
          <p:cNvSpPr/>
          <p:nvPr/>
        </p:nvSpPr>
        <p:spPr>
          <a:xfrm>
            <a:off x="5214942" y="2071678"/>
            <a:ext cx="71261" cy="1207038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17" grpId="0" animBg="1"/>
      <p:bldP spid="18" grpId="0" animBg="1"/>
      <p:bldP spid="19" grpId="0"/>
      <p:bldP spid="20" grpId="0" animBg="1"/>
      <p:bldP spid="27" grpId="0" animBg="1"/>
      <p:bldP spid="28" grpId="0"/>
      <p:bldP spid="37" grpId="0" animBg="1"/>
      <p:bldP spid="43" grpId="0" animBg="1"/>
      <p:bldP spid="45" grpId="0" animBg="1"/>
      <p:bldP spid="2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000232" y="571480"/>
            <a:ext cx="4929222" cy="80286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lIns="90000" tIns="46800" rIns="90000" bIns="46800" anchor="b"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convex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buClr>
                <a:srgbClr val="2A3D7A"/>
              </a:buClr>
            </a:pPr>
            <a:r>
              <a:rPr lang="fr-FR" sz="4800" b="1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LE PROBLÈME</a:t>
            </a:r>
            <a:endParaRPr lang="fr-FR" sz="4800" b="1" i="1" dirty="0">
              <a:ln>
                <a:solidFill>
                  <a:schemeClr val="tx1"/>
                </a:solidFill>
              </a:ln>
              <a:solidFill>
                <a:schemeClr val="accent6">
                  <a:lumMod val="50000"/>
                </a:schemeClr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2"/>
          <a:srcRect l="20508" t="22461" r="30420" b="36523"/>
          <a:stretch>
            <a:fillRect/>
          </a:stretch>
        </p:blipFill>
        <p:spPr bwMode="auto">
          <a:xfrm>
            <a:off x="191815" y="1500174"/>
            <a:ext cx="9237969" cy="4286280"/>
          </a:xfrm>
          <a:prstGeom prst="rect">
            <a:avLst/>
          </a:prstGeom>
          <a:solidFill>
            <a:srgbClr val="FFFFFF">
              <a:shade val="85000"/>
            </a:srgbClr>
          </a:solidFill>
          <a:ln w="3175" cap="sq">
            <a:solidFill>
              <a:schemeClr val="accent6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10" name="Picture 2" descr="http://www.almohandes.org/vb/uploaded/899_1159304733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1247612"/>
            <a:ext cx="2656800" cy="324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8057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786" y="2500306"/>
            <a:ext cx="7277100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2"/>
          <a:srcRect l="20508" t="22461" r="30420" b="36523"/>
          <a:stretch>
            <a:fillRect/>
          </a:stretch>
        </p:blipFill>
        <p:spPr bwMode="auto">
          <a:xfrm>
            <a:off x="344215" y="1652574"/>
            <a:ext cx="9237969" cy="4286280"/>
          </a:xfrm>
          <a:prstGeom prst="rect">
            <a:avLst/>
          </a:prstGeom>
          <a:solidFill>
            <a:srgbClr val="FFFFFF">
              <a:shade val="85000"/>
            </a:srgbClr>
          </a:solidFill>
          <a:ln w="3175" cap="sq">
            <a:solidFill>
              <a:schemeClr val="accent6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28262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42976" y="2570284"/>
            <a:ext cx="7715303" cy="2858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80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80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80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826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826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82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rganigramme : Terminateur 4"/>
          <p:cNvSpPr/>
          <p:nvPr/>
        </p:nvSpPr>
        <p:spPr>
          <a:xfrm>
            <a:off x="1357290" y="1285860"/>
            <a:ext cx="7000924" cy="2786082"/>
          </a:xfrm>
          <a:prstGeom prst="flowChartTerminator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Étiquette 3"/>
          <p:cNvSpPr/>
          <p:nvPr/>
        </p:nvSpPr>
        <p:spPr>
          <a:xfrm>
            <a:off x="2143108" y="1714488"/>
            <a:ext cx="5601660" cy="1886884"/>
          </a:xfrm>
          <a:prstGeom prst="plaque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57422" y="2071678"/>
            <a:ext cx="4684067" cy="1217835"/>
          </a:xfrm>
          <a:prstGeom prst="rect">
            <a:avLst/>
          </a:prstGeom>
        </p:spPr>
        <p:txBody>
          <a:bodyPr wrap="none">
            <a:prstTxWarp prst="textWave4">
              <a:avLst/>
            </a:prstTxWarp>
            <a:spAutoFit/>
            <a:scene3d>
              <a:camera prst="perspectiveContrastingLeftFacing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fr-FR" sz="3600" b="1" dirty="0" smtClean="0">
                <a:ln>
                  <a:solidFill>
                    <a:sysClr val="windowText" lastClr="000000"/>
                  </a:solidFill>
                </a:ln>
                <a:solidFill>
                  <a:srgbClr val="660066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reflection blurRad="6350" stA="55000" endA="50" endPos="85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LA GEODESIE</a:t>
            </a:r>
            <a:endParaRPr lang="fr-FR" sz="3600" dirty="0">
              <a:ln>
                <a:solidFill>
                  <a:sysClr val="windowText" lastClr="000000"/>
                </a:solidFill>
              </a:ln>
              <a:solidFill>
                <a:srgbClr val="660066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reflection blurRad="6350" stA="55000" endA="50" endPos="85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900"/>
                            </p:stCondLst>
                            <p:childTnLst>
                              <p:par>
                                <p:cTn id="24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21600000">
                                      <p:cBhvr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900"/>
                            </p:stCondLst>
                            <p:childTnLst>
                              <p:par>
                                <p:cTn id="27" presetID="18" presetClass="emph" presetSubtype="0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5" presetClass="exit" presetSubtype="0" fill="hold" grpId="3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0" presetClass="emph" presetSubtype="0" fill="hold" grpId="4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39" dur="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0" dur="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1" dur="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  <p:bldP spid="6" grpId="0"/>
      <p:bldP spid="6" grpId="1"/>
      <p:bldP spid="6" grpId="2"/>
      <p:bldP spid="6" grpId="3"/>
      <p:bldP spid="6" grpId="4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rganigramme : Terminateur 1"/>
          <p:cNvSpPr/>
          <p:nvPr/>
        </p:nvSpPr>
        <p:spPr>
          <a:xfrm>
            <a:off x="428596" y="785794"/>
            <a:ext cx="8439208" cy="4714908"/>
          </a:xfrm>
          <a:prstGeom prst="flowChartTerminator">
            <a:avLst/>
          </a:prstGeom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55000" dir="5400000" sy="-100000" algn="bl" rotWithShape="0"/>
          </a:effectLst>
          <a:scene3d>
            <a:camera prst="perspectiveFront"/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perspectiveFront"/>
              <a:lightRig rig="glow" dir="tl">
                <a:rot lat="0" lon="0" rev="5400000"/>
              </a:lightRig>
            </a:scene3d>
            <a:sp3d extrusionH="57150" contourW="12700">
              <a:bevelT w="25400" h="25400" prst="convex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fr-FR" sz="3200" b="1" dirty="0" smtClean="0">
                <a:ln w="11430">
                  <a:solidFill>
                    <a:sysClr val="windowText" lastClr="000000"/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innerShdw blurRad="63500" dist="50800" dir="189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La géodésie est la science qui détermine la forme et les</a:t>
            </a:r>
          </a:p>
          <a:p>
            <a:pPr algn="ctr"/>
            <a:r>
              <a:rPr lang="fr-FR" sz="3200" b="1" dirty="0" smtClean="0">
                <a:ln w="11430">
                  <a:solidFill>
                    <a:sysClr val="windowText" lastClr="000000"/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innerShdw blurRad="63500" dist="50800" dir="189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dimensions de la Terre dans l'espace à trois dimensions.</a:t>
            </a:r>
            <a:endParaRPr lang="fr-FR" sz="3200" b="1" dirty="0">
              <a:ln w="11430">
                <a:solidFill>
                  <a:sysClr val="windowText" lastClr="000000"/>
                </a:solidFill>
              </a:ln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innerShdw blurRad="63500" dist="50800" dir="18900000">
                  <a:prstClr val="black">
                    <a:alpha val="50000"/>
                  </a:prstClr>
                </a:innerShdw>
                <a:reflection blurRad="6350" stA="55000" endA="300" endPos="45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7" presetClass="entr" presetSubtype="4" fill="hold" grpId="1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/>
          <a:srcRect l="20508" t="22461" r="30420" b="36523"/>
          <a:stretch>
            <a:fillRect/>
          </a:stretch>
        </p:blipFill>
        <p:spPr bwMode="auto">
          <a:xfrm>
            <a:off x="214282" y="857232"/>
            <a:ext cx="9237969" cy="4286280"/>
          </a:xfrm>
          <a:prstGeom prst="rect">
            <a:avLst/>
          </a:prstGeom>
          <a:solidFill>
            <a:srgbClr val="FFFFFF">
              <a:shade val="85000"/>
            </a:srgbClr>
          </a:solidFill>
          <a:ln w="3175" cap="sq">
            <a:solidFill>
              <a:schemeClr val="accent6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3" name="Rectangle 2"/>
          <p:cNvSpPr/>
          <p:nvPr/>
        </p:nvSpPr>
        <p:spPr>
          <a:xfrm>
            <a:off x="1071538" y="2285992"/>
            <a:ext cx="7715304" cy="5847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fr-FR" sz="3200" b="1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COORDONNÉES GÉOGRAPHIQUES</a:t>
            </a:r>
            <a:endParaRPr lang="fr-FR" sz="3200" dirty="0">
              <a:ln>
                <a:solidFill>
                  <a:schemeClr val="tx1"/>
                </a:solidFill>
              </a:ln>
              <a:solidFill>
                <a:schemeClr val="accent6">
                  <a:lumMod val="50000"/>
                </a:schemeClr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2"/>
          <a:srcRect l="20508" t="22461" r="30420" b="36523"/>
          <a:stretch>
            <a:fillRect/>
          </a:stretch>
        </p:blipFill>
        <p:spPr bwMode="auto">
          <a:xfrm>
            <a:off x="1357290" y="142852"/>
            <a:ext cx="7000924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28160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357166"/>
            <a:ext cx="6786610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81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1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81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2929</TotalTime>
  <Words>862</Words>
  <Application>Microsoft Office PowerPoint</Application>
  <PresentationFormat>Affichage à l'écran (4:3)</PresentationFormat>
  <Paragraphs>144</Paragraphs>
  <Slides>36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36</vt:i4>
      </vt:variant>
    </vt:vector>
  </HeadingPairs>
  <TitlesOfParts>
    <vt:vector size="37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Diapositive 18</vt:lpstr>
      <vt:lpstr>Diapositive 19</vt:lpstr>
      <vt:lpstr>Diapositive 20</vt:lpstr>
      <vt:lpstr>Diapositive 21</vt:lpstr>
      <vt:lpstr>Coordonnées géographiques</vt:lpstr>
      <vt:lpstr>Diapositive 23</vt:lpstr>
      <vt:lpstr>Diapositive 24</vt:lpstr>
      <vt:lpstr>Diapositive 25</vt:lpstr>
      <vt:lpstr>Diapositive 26</vt:lpstr>
      <vt:lpstr>Diapositive 27</vt:lpstr>
      <vt:lpstr>Diapositive 28</vt:lpstr>
      <vt:lpstr>Diapositive 29</vt:lpstr>
      <vt:lpstr>Diapositive 30</vt:lpstr>
      <vt:lpstr>Diapositive 31</vt:lpstr>
      <vt:lpstr>Diapositive 32</vt:lpstr>
      <vt:lpstr>Diapositive 33</vt:lpstr>
      <vt:lpstr>Diapositive 34</vt:lpstr>
      <vt:lpstr>Diapositive 35</vt:lpstr>
      <vt:lpstr>Diapositive 36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onlydoo</dc:creator>
  <cp:lastModifiedBy>admin</cp:lastModifiedBy>
  <cp:revision>425</cp:revision>
  <dcterms:created xsi:type="dcterms:W3CDTF">2010-05-07T17:30:32Z</dcterms:created>
  <dcterms:modified xsi:type="dcterms:W3CDTF">2010-11-23T18:49:04Z</dcterms:modified>
</cp:coreProperties>
</file>