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843" r:id="rId2"/>
  </p:sldMasterIdLst>
  <p:sldIdLst>
    <p:sldId id="256" r:id="rId3"/>
    <p:sldId id="304" r:id="rId4"/>
    <p:sldId id="305" r:id="rId5"/>
    <p:sldId id="312" r:id="rId6"/>
    <p:sldId id="306" r:id="rId7"/>
    <p:sldId id="320" r:id="rId8"/>
    <p:sldId id="308" r:id="rId9"/>
    <p:sldId id="309" r:id="rId10"/>
    <p:sldId id="310" r:id="rId11"/>
    <p:sldId id="321" r:id="rId12"/>
    <p:sldId id="311" r:id="rId13"/>
    <p:sldId id="322" r:id="rId14"/>
    <p:sldId id="319" r:id="rId15"/>
    <p:sldId id="293" r:id="rId16"/>
    <p:sldId id="297" r:id="rId17"/>
    <p:sldId id="298" r:id="rId18"/>
    <p:sldId id="299" r:id="rId19"/>
    <p:sldId id="300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AE669-A210-41D8-B6D3-FC136EBC94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022969"/>
      </p:ext>
    </p:extLst>
  </p:cSld>
  <p:clrMapOvr>
    <a:masterClrMapping/>
  </p:clrMapOvr>
  <p:transition spd="med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7F530F-EA45-4360-B347-959A709F94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780048"/>
      </p:ext>
    </p:extLst>
  </p:cSld>
  <p:clrMapOvr>
    <a:masterClrMapping/>
  </p:clrMapOvr>
  <p:transition spd="med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B819E7-17B2-4785-BC32-6B68A9921E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715921"/>
      </p:ext>
    </p:extLst>
  </p:cSld>
  <p:clrMapOvr>
    <a:masterClrMapping/>
  </p:clrMapOvr>
  <p:transition spd="med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1804D71C-3A31-4CA4-80C7-97194F879258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098263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42E47-0EF1-4220-85ED-EB16BAC55F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813104"/>
      </p:ext>
    </p:extLst>
  </p:cSld>
  <p:clrMapOvr>
    <a:masterClrMapping/>
  </p:clrMapOvr>
  <p:transition spd="med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D0A2074-FA76-4050-88BD-36262D07F6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4971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778A4-3B6C-4179-A95F-4BA3A705C1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298163"/>
      </p:ext>
    </p:extLst>
  </p:cSld>
  <p:clrMapOvr>
    <a:masterClrMapping/>
  </p:clrMapOvr>
  <p:transition spd="med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DD16C-408A-48DD-9BDD-63224A55D7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81434"/>
      </p:ext>
    </p:extLst>
  </p:cSld>
  <p:clrMapOvr>
    <a:masterClrMapping/>
  </p:clrMapOvr>
  <p:transition spd="med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EE956-E86F-4FEF-8B9B-E192D0B784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823825"/>
      </p:ext>
    </p:extLst>
  </p:cSld>
  <p:clrMapOvr>
    <a:masterClrMapping/>
  </p:clrMapOvr>
  <p:transition spd="med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F7888-7419-4FA6-81EF-58FF4B026F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962735"/>
      </p:ext>
    </p:extLst>
  </p:cSld>
  <p:clrMapOvr>
    <a:masterClrMapping/>
  </p:clrMapOvr>
  <p:transition spd="med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594CF-19E5-4A98-9126-3746B0CF76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83264"/>
      </p:ext>
    </p:extLst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1EEEC0-78E8-40D9-9D59-4E20A198DF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447126"/>
      </p:ext>
    </p:extLst>
  </p:cSld>
  <p:clrMapOvr>
    <a:masterClrMapping/>
  </p:clrMapOvr>
  <p:transition spd="med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D240D7D-E776-4D3E-B4A4-00E14B8C1B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5010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5996C-02FB-46BF-925B-4AAFFE5E00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231662"/>
      </p:ext>
    </p:extLst>
  </p:cSld>
  <p:clrMapOvr>
    <a:masterClrMapping/>
  </p:clrMapOvr>
  <p:transition spd="med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51D580F2-A8CA-4E50-9BF9-88DD068878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036457"/>
      </p:ext>
    </p:extLst>
  </p:cSld>
  <p:clrMapOvr>
    <a:masterClrMapping/>
  </p:clrMapOvr>
  <p:transition spd="med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375" y="138113"/>
            <a:ext cx="7343775" cy="8461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77800" y="1652588"/>
            <a:ext cx="4316413" cy="4406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52588"/>
            <a:ext cx="4316412" cy="4406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3988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57538" y="6248400"/>
            <a:ext cx="289401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70725" y="62214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DA6FF6-2CD3-4FCA-B173-5B516E8BC3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943054"/>
      </p:ext>
    </p:extLst>
  </p:cSld>
  <p:clrMapOvr>
    <a:masterClrMapping/>
  </p:clrMapOvr>
  <p:transition spd="med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77800" y="138113"/>
            <a:ext cx="8785225" cy="59213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53988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57538" y="6248400"/>
            <a:ext cx="289401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70725" y="62214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1DCE8-C560-40A0-8496-D1513121F6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609184"/>
      </p:ext>
    </p:extLst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FEA80C-2B9F-4FCC-9342-E13DEF043F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966701"/>
      </p:ext>
    </p:extLst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6EEA90-980C-4CB4-A7C0-03EEED05D4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288177"/>
      </p:ext>
    </p:extLst>
  </p:cSld>
  <p:clrMapOvr>
    <a:masterClrMapping/>
  </p:clrMapOvr>
  <p:transition spd="med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9D915D-EA7F-4D85-8A5C-911EF791FA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407968"/>
      </p:ext>
    </p:extLst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76812A-F5B3-40E3-8C7C-446AF13F90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060618"/>
      </p:ext>
    </p:extLst>
  </p:cSld>
  <p:clrMapOvr>
    <a:masterClrMapping/>
  </p:clrMapOvr>
  <p:transition spd="med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9D5773-96BB-43A8-880E-6D631E6A7E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875390"/>
      </p:ext>
    </p:extLst>
  </p:cSld>
  <p:clrMapOvr>
    <a:masterClrMapping/>
  </p:clrMapOvr>
  <p:transition spd="med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CC8ACF-3318-4875-ACB0-E25011B433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29023"/>
      </p:ext>
    </p:extLst>
  </p:cSld>
  <p:clrMapOvr>
    <a:masterClrMapping/>
  </p:clrMapOvr>
  <p:transition spd="med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A6E394-E54E-4F5D-81C2-47A3DCE23A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766107"/>
      </p:ext>
    </p:extLst>
  </p:cSld>
  <p:clrMapOvr>
    <a:masterClrMapping/>
  </p:clrMapOvr>
  <p:transition spd="med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>
              <a:defRPr/>
            </a:pPr>
            <a:fld id="{0435FC17-DD25-4D1C-ACA0-E69D8EFD3D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895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904" r:id="rId11"/>
  </p:sldLayoutIdLst>
  <p:transition spd="med">
    <p:random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5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54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9C6310D4-29EC-410B-8E2C-E530A0FEE4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05" r:id="rId2"/>
    <p:sldLayoutId id="2147483914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5" r:id="rId9"/>
    <p:sldLayoutId id="2147483911" r:id="rId10"/>
    <p:sldLayoutId id="2147483916" r:id="rId11"/>
    <p:sldLayoutId id="2147483917" r:id="rId12"/>
    <p:sldLayoutId id="2147483918" r:id="rId13"/>
  </p:sldLayoutIdLst>
  <p:transition spd="med">
    <p:random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file:///C:\SpeedDial\cooltext.jpg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Google%20Ideas-%20Distributed%20Denial%20of%20Service%20Attacks.mp4" TargetMode="External"/><Relationship Id="rId3" Type="http://schemas.microsoft.com/office/2007/relationships/media" Target="../media/media2.wmv"/><Relationship Id="rId7" Type="http://schemas.openxmlformats.org/officeDocument/2006/relationships/slideLayout" Target="../slideLayouts/slideLayout13.xml"/><Relationship Id="rId12" Type="http://schemas.openxmlformats.org/officeDocument/2006/relationships/image" Target="../media/image14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video" Target="../media/media3.wmv"/><Relationship Id="rId11" Type="http://schemas.openxmlformats.org/officeDocument/2006/relationships/image" Target="../media/image10.png"/><Relationship Id="rId5" Type="http://schemas.microsoft.com/office/2007/relationships/media" Target="../media/media3.wmv"/><Relationship Id="rId10" Type="http://schemas.openxmlformats.org/officeDocument/2006/relationships/image" Target="../media/image13.png"/><Relationship Id="rId4" Type="http://schemas.openxmlformats.org/officeDocument/2006/relationships/video" Target="../media/media2.wmv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Subtitle 1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pPr eaLnBrk="1" hangingPunct="1"/>
            <a:endParaRPr lang="id-ID" smtClean="0"/>
          </a:p>
        </p:txBody>
      </p:sp>
      <p:sp>
        <p:nvSpPr>
          <p:cNvPr id="2" name="AutoShape 5" descr="https://encrypted-tbn1.gstatic.com/images?q=tbn:ANd9GcSXybbYTTCY5Og02_ZZWBfmypVBkqRaPpCyn2SviwsW7a1LpI--p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69" y="2627779"/>
            <a:ext cx="8607633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 descr="Render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066800"/>
            <a:ext cx="6219825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"/>
            <a:ext cx="7239000" cy="48466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b="1" dirty="0" smtClean="0"/>
              <a:t>5. Access Control</a:t>
            </a:r>
          </a:p>
          <a:p>
            <a:pPr eaLnBrk="1" hangingPunct="1">
              <a:buFontTx/>
              <a:buNone/>
            </a:pPr>
            <a:r>
              <a:rPr lang="en-US" sz="2800" dirty="0" smtClean="0"/>
              <a:t>	</a:t>
            </a:r>
            <a:r>
              <a:rPr lang="id-ID" sz="2800" dirty="0" smtClean="0"/>
              <a:t>P</a:t>
            </a:r>
            <a:r>
              <a:rPr lang="en-US" sz="2800" dirty="0" err="1" smtClean="0"/>
              <a:t>engaturan</a:t>
            </a:r>
            <a:r>
              <a:rPr lang="en-US" sz="2800" dirty="0" smtClean="0"/>
              <a:t> </a:t>
            </a:r>
            <a:r>
              <a:rPr lang="id-ID" sz="2800" dirty="0" smtClean="0"/>
              <a:t>hak </a:t>
            </a:r>
            <a:r>
              <a:rPr lang="en-US" sz="2800" dirty="0" err="1" smtClean="0"/>
              <a:t>akses</a:t>
            </a:r>
            <a:r>
              <a:rPr lang="en-US" sz="2800" dirty="0" smtClean="0"/>
              <a:t> </a:t>
            </a:r>
            <a:r>
              <a:rPr lang="en-US" sz="2800" dirty="0" err="1" smtClean="0"/>
              <a:t>kepada</a:t>
            </a:r>
            <a:r>
              <a:rPr lang="en-US" sz="2800" dirty="0" smtClean="0"/>
              <a:t> </a:t>
            </a:r>
            <a:r>
              <a:rPr lang="en-US" sz="2800" dirty="0" err="1" smtClean="0"/>
              <a:t>informasi</a:t>
            </a:r>
            <a:r>
              <a:rPr lang="en-US" sz="2800" dirty="0" smtClean="0"/>
              <a:t>. Hal </a:t>
            </a:r>
            <a:r>
              <a:rPr lang="en-US" sz="2800" dirty="0" err="1" smtClean="0"/>
              <a:t>ini</a:t>
            </a:r>
            <a:r>
              <a:rPr lang="en-US" sz="2800" dirty="0" smtClean="0"/>
              <a:t> </a:t>
            </a:r>
            <a:r>
              <a:rPr lang="en-US" sz="2800" dirty="0" err="1" smtClean="0"/>
              <a:t>biasanya</a:t>
            </a:r>
            <a:r>
              <a:rPr lang="en-US" sz="2800" dirty="0" smtClean="0"/>
              <a:t> </a:t>
            </a:r>
            <a:r>
              <a:rPr lang="en-US" sz="2800" dirty="0" err="1" smtClean="0"/>
              <a:t>berhubungan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>
                <a:solidFill>
                  <a:srgbClr val="00B050"/>
                </a:solidFill>
              </a:rPr>
              <a:t>klasifikasi</a:t>
            </a:r>
            <a:r>
              <a:rPr lang="en-US" sz="2800" dirty="0" smtClean="0">
                <a:solidFill>
                  <a:srgbClr val="00B050"/>
                </a:solidFill>
              </a:rPr>
              <a:t> data </a:t>
            </a:r>
            <a:r>
              <a:rPr lang="en-US" sz="2800" dirty="0" smtClean="0"/>
              <a:t>(</a:t>
            </a:r>
            <a:r>
              <a:rPr lang="en-US" sz="2800" i="1" dirty="0" smtClean="0"/>
              <a:t>public, private, confidential, top secret</a:t>
            </a:r>
            <a:r>
              <a:rPr lang="en-US" sz="2800" dirty="0" smtClean="0"/>
              <a:t>) &amp; </a:t>
            </a:r>
            <a:r>
              <a:rPr lang="en-US" sz="2800" i="1" dirty="0" smtClean="0">
                <a:solidFill>
                  <a:srgbClr val="00B050"/>
                </a:solidFill>
              </a:rPr>
              <a:t>user</a:t>
            </a:r>
            <a:r>
              <a:rPr lang="en-US" sz="2800" i="1" dirty="0" smtClean="0"/>
              <a:t> </a:t>
            </a:r>
            <a:r>
              <a:rPr lang="en-US" sz="2800" dirty="0" smtClean="0"/>
              <a:t>(</a:t>
            </a:r>
            <a:r>
              <a:rPr lang="en-US" sz="2800" i="1" dirty="0" smtClean="0"/>
              <a:t>guest, admin, top manager</a:t>
            </a:r>
            <a:r>
              <a:rPr lang="en-US" sz="2800" dirty="0" smtClean="0"/>
              <a:t>, </a:t>
            </a:r>
            <a:r>
              <a:rPr lang="en-US" sz="2800" dirty="0" err="1" smtClean="0"/>
              <a:t>dsb</a:t>
            </a:r>
            <a:r>
              <a:rPr lang="en-US" sz="2800" dirty="0" smtClean="0"/>
              <a:t>.)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4" name="Picture 6" descr="Render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27451"/>
            <a:ext cx="4419600" cy="316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78" name="Picture 2" descr="http://www.sonicwall.com/us/shared/image/figure_500_granular-access-contr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212" y="2895600"/>
            <a:ext cx="6858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43139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609600"/>
            <a:ext cx="7718425" cy="4406900"/>
          </a:xfrm>
        </p:spPr>
        <p:txBody>
          <a:bodyPr>
            <a:normAutofit fontScale="92500"/>
          </a:bodyPr>
          <a:lstStyle/>
          <a:p>
            <a:pPr marL="274320" indent="-274320"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b="1" dirty="0" smtClean="0"/>
              <a:t>6. Non-repudiation</a:t>
            </a:r>
            <a:r>
              <a:rPr lang="id-ID" b="1" dirty="0" smtClean="0"/>
              <a:t> (menyangkal)</a:t>
            </a:r>
            <a:endParaRPr lang="en-US" b="1" dirty="0" smtClean="0"/>
          </a:p>
          <a:p>
            <a:pPr marL="274320" indent="-274320"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dirty="0" smtClean="0"/>
              <a:t>	</a:t>
            </a:r>
            <a:r>
              <a:rPr lang="en-US" sz="2400" dirty="0" err="1" smtClean="0"/>
              <a:t>Aspek</a:t>
            </a:r>
            <a:r>
              <a:rPr lang="en-US" sz="2400" dirty="0" smtClean="0"/>
              <a:t>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menjaga</a:t>
            </a:r>
            <a:r>
              <a:rPr lang="en-US" sz="2400" dirty="0" smtClean="0"/>
              <a:t> agar </a:t>
            </a:r>
            <a:r>
              <a:rPr lang="en-US" sz="2400" dirty="0" err="1" smtClean="0"/>
              <a:t>seseorang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</a:p>
          <a:p>
            <a:pPr marL="274320" indent="-274320"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dirty="0" smtClean="0"/>
              <a:t>	</a:t>
            </a:r>
            <a:r>
              <a:rPr lang="en-US" sz="2400" dirty="0" err="1" smtClean="0"/>
              <a:t>menyangkal</a:t>
            </a:r>
            <a:r>
              <a:rPr lang="en-US" sz="2400" dirty="0" smtClean="0"/>
              <a:t> </a:t>
            </a:r>
            <a:r>
              <a:rPr lang="en-US" sz="2400" dirty="0" err="1" smtClean="0"/>
              <a:t>telah</a:t>
            </a:r>
            <a:r>
              <a:rPr lang="en-US" sz="2400" dirty="0" smtClean="0"/>
              <a:t> </a:t>
            </a:r>
            <a:r>
              <a:rPr lang="en-US" sz="2400" dirty="0" err="1" smtClean="0"/>
              <a:t>melakukan</a:t>
            </a:r>
            <a:r>
              <a:rPr lang="en-US" sz="2400" dirty="0" smtClean="0"/>
              <a:t> </a:t>
            </a:r>
            <a:r>
              <a:rPr lang="en-US" sz="2400" dirty="0" err="1" smtClean="0"/>
              <a:t>sebuah</a:t>
            </a:r>
            <a:r>
              <a:rPr lang="en-US" sz="2400" dirty="0" smtClean="0"/>
              <a:t> </a:t>
            </a:r>
            <a:r>
              <a:rPr lang="en-US" sz="2400" dirty="0" err="1" smtClean="0"/>
              <a:t>transaksi</a:t>
            </a:r>
            <a:r>
              <a:rPr lang="en-US" sz="2400" dirty="0" smtClean="0"/>
              <a:t>. </a:t>
            </a:r>
          </a:p>
          <a:p>
            <a:pPr marL="274320" indent="-274320"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dirty="0" smtClean="0"/>
              <a:t>	</a:t>
            </a:r>
            <a:r>
              <a:rPr lang="en-US" sz="2400" dirty="0" err="1" smtClean="0"/>
              <a:t>Sebagai</a:t>
            </a:r>
            <a:r>
              <a:rPr lang="en-US" sz="2400" dirty="0" smtClean="0"/>
              <a:t> </a:t>
            </a:r>
            <a:r>
              <a:rPr lang="en-US" sz="2400" dirty="0" err="1" smtClean="0"/>
              <a:t>contoh</a:t>
            </a:r>
            <a:r>
              <a:rPr lang="en-US" sz="2400" dirty="0" smtClean="0"/>
              <a:t>, </a:t>
            </a:r>
            <a:r>
              <a:rPr lang="en-US" sz="2400" dirty="0" err="1" smtClean="0"/>
              <a:t>seseorang</a:t>
            </a:r>
            <a:r>
              <a:rPr lang="en-US" sz="2400" dirty="0" smtClean="0"/>
              <a:t> yang </a:t>
            </a:r>
            <a:r>
              <a:rPr lang="en-US" sz="2400" dirty="0" err="1" smtClean="0"/>
              <a:t>mengirimkan</a:t>
            </a:r>
            <a:r>
              <a:rPr lang="en-US" sz="2400" dirty="0" smtClean="0"/>
              <a:t> email </a:t>
            </a:r>
            <a:r>
              <a:rPr lang="en-US" sz="2400" dirty="0" err="1" smtClean="0"/>
              <a:t>untuk</a:t>
            </a:r>
            <a:endParaRPr lang="en-US" sz="2400" dirty="0" smtClean="0"/>
          </a:p>
          <a:p>
            <a:pPr marL="274320" indent="-274320"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dirty="0" smtClean="0"/>
              <a:t>	</a:t>
            </a:r>
            <a:r>
              <a:rPr lang="en-US" sz="2400" dirty="0" err="1" smtClean="0"/>
              <a:t>memesan</a:t>
            </a:r>
            <a:r>
              <a:rPr lang="en-US" sz="2400" dirty="0" smtClean="0"/>
              <a:t> </a:t>
            </a:r>
            <a:r>
              <a:rPr lang="en-US" sz="2400" dirty="0" err="1" smtClean="0"/>
              <a:t>barang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menyangkal</a:t>
            </a:r>
            <a:r>
              <a:rPr lang="en-US" sz="2400" dirty="0" smtClean="0"/>
              <a:t> </a:t>
            </a:r>
            <a:r>
              <a:rPr lang="en-US" sz="2400" dirty="0" err="1" smtClean="0"/>
              <a:t>bahwa</a:t>
            </a:r>
            <a:r>
              <a:rPr lang="en-US" sz="2400" dirty="0" smtClean="0"/>
              <a:t> </a:t>
            </a:r>
            <a:r>
              <a:rPr lang="en-US" sz="2400" dirty="0" err="1" smtClean="0"/>
              <a:t>dia</a:t>
            </a:r>
            <a:r>
              <a:rPr lang="en-US" sz="2400" dirty="0" smtClean="0"/>
              <a:t> </a:t>
            </a:r>
            <a:r>
              <a:rPr lang="en-US" sz="2400" dirty="0" err="1" smtClean="0"/>
              <a:t>telah</a:t>
            </a:r>
            <a:r>
              <a:rPr lang="id-ID" sz="2400" dirty="0" smtClean="0"/>
              <a:t> m</a:t>
            </a:r>
            <a:r>
              <a:rPr lang="en-US" sz="2400" dirty="0" err="1" smtClean="0"/>
              <a:t>engirimkan</a:t>
            </a:r>
            <a:r>
              <a:rPr lang="en-US" sz="2400" dirty="0" smtClean="0"/>
              <a:t> email </a:t>
            </a:r>
            <a:r>
              <a:rPr lang="en-US" sz="2400" dirty="0" err="1" smtClean="0"/>
              <a:t>tersebut</a:t>
            </a:r>
            <a:r>
              <a:rPr lang="en-US" sz="2400" dirty="0" smtClean="0"/>
              <a:t>. </a:t>
            </a:r>
          </a:p>
          <a:p>
            <a:pPr marL="274320" indent="-274320"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sz="2400" dirty="0" smtClean="0"/>
          </a:p>
          <a:p>
            <a:pPr marL="274320" indent="-274320"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dirty="0" smtClean="0"/>
              <a:t>	</a:t>
            </a:r>
            <a:r>
              <a:rPr lang="en-US" sz="2400" dirty="0" err="1" smtClean="0"/>
              <a:t>Penggunaan</a:t>
            </a:r>
            <a:r>
              <a:rPr lang="en-US" sz="2400" dirty="0" smtClean="0"/>
              <a:t> </a:t>
            </a:r>
            <a:r>
              <a:rPr lang="en-US" sz="2400" i="1" dirty="0" smtClean="0"/>
              <a:t>digital signature</a:t>
            </a:r>
            <a:r>
              <a:rPr lang="en-US" sz="2400" dirty="0" smtClean="0"/>
              <a:t>, </a:t>
            </a:r>
            <a:r>
              <a:rPr lang="en-US" sz="2400" i="1" dirty="0" err="1" smtClean="0"/>
              <a:t>certifiates</a:t>
            </a:r>
            <a:r>
              <a:rPr lang="en-US" sz="2400" dirty="0" smtClean="0"/>
              <a:t>,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teknologi</a:t>
            </a:r>
            <a:r>
              <a:rPr lang="en-US" sz="2400" dirty="0" smtClean="0"/>
              <a:t> </a:t>
            </a:r>
          </a:p>
          <a:p>
            <a:pPr marL="274320" indent="-274320"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dirty="0" smtClean="0"/>
              <a:t>	</a:t>
            </a:r>
            <a:r>
              <a:rPr lang="en-US" sz="2400" dirty="0" err="1" smtClean="0"/>
              <a:t>kriptografi</a:t>
            </a:r>
            <a:r>
              <a:rPr lang="en-US" sz="2400" dirty="0" smtClean="0"/>
              <a:t> </a:t>
            </a:r>
            <a:r>
              <a:rPr lang="en-US" sz="2400" dirty="0" err="1" smtClean="0"/>
              <a:t>secara</a:t>
            </a:r>
            <a:r>
              <a:rPr lang="en-US" sz="2400" dirty="0" smtClean="0"/>
              <a:t> </a:t>
            </a:r>
            <a:r>
              <a:rPr lang="en-US" sz="2400" dirty="0" err="1" smtClean="0"/>
              <a:t>umum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menjaga</a:t>
            </a:r>
            <a:r>
              <a:rPr lang="en-US" sz="2400" dirty="0" smtClean="0"/>
              <a:t> </a:t>
            </a:r>
            <a:r>
              <a:rPr lang="en-US" sz="2400" dirty="0" err="1" smtClean="0"/>
              <a:t>aspek</a:t>
            </a:r>
            <a:r>
              <a:rPr lang="en-US" sz="2400" dirty="0" smtClean="0"/>
              <a:t> </a:t>
            </a:r>
            <a:r>
              <a:rPr lang="en-US" sz="2400" dirty="0" err="1" smtClean="0"/>
              <a:t>ini</a:t>
            </a:r>
            <a:r>
              <a:rPr lang="en-US" sz="2400" dirty="0" smtClean="0"/>
              <a:t>. </a:t>
            </a:r>
            <a:r>
              <a:rPr lang="en-US" sz="2400" dirty="0" err="1" smtClean="0"/>
              <a:t>Akan</a:t>
            </a:r>
            <a:endParaRPr lang="en-US" sz="2400" dirty="0" smtClean="0"/>
          </a:p>
          <a:p>
            <a:pPr marL="274320" indent="-274320"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dirty="0" smtClean="0"/>
              <a:t>	</a:t>
            </a:r>
            <a:r>
              <a:rPr lang="en-US" sz="2400" dirty="0" err="1" smtClean="0"/>
              <a:t>tetapi</a:t>
            </a:r>
            <a:r>
              <a:rPr lang="en-US" sz="2400" dirty="0" smtClean="0"/>
              <a:t> </a:t>
            </a:r>
            <a:r>
              <a:rPr lang="en-US" sz="2400" dirty="0" err="1" smtClean="0"/>
              <a:t>hal</a:t>
            </a:r>
            <a:r>
              <a:rPr lang="en-US" sz="2400" dirty="0" smtClean="0"/>
              <a:t>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masih</a:t>
            </a:r>
            <a:r>
              <a:rPr lang="en-US" sz="2400" dirty="0" smtClean="0"/>
              <a:t> </a:t>
            </a:r>
            <a:r>
              <a:rPr lang="en-US" sz="2400" dirty="0" err="1" smtClean="0"/>
              <a:t>harus</a:t>
            </a:r>
            <a:r>
              <a:rPr lang="en-US" sz="2400" dirty="0" smtClean="0"/>
              <a:t> </a:t>
            </a:r>
            <a:r>
              <a:rPr lang="en-US" sz="2400" dirty="0" err="1" smtClean="0"/>
              <a:t>didukung</a:t>
            </a:r>
            <a:r>
              <a:rPr lang="en-US" sz="2400" dirty="0" smtClean="0"/>
              <a:t> </a:t>
            </a:r>
            <a:r>
              <a:rPr lang="en-US" sz="2400" dirty="0" err="1" smtClean="0"/>
              <a:t>oleh</a:t>
            </a:r>
            <a:r>
              <a:rPr lang="en-US" sz="2400" dirty="0" smtClean="0"/>
              <a:t> </a:t>
            </a:r>
            <a:r>
              <a:rPr lang="en-US" sz="2400" dirty="0" err="1" smtClean="0"/>
              <a:t>hukum</a:t>
            </a:r>
            <a:r>
              <a:rPr lang="en-US" sz="2400" dirty="0" smtClean="0"/>
              <a:t> </a:t>
            </a:r>
            <a:r>
              <a:rPr lang="en-US" sz="2400" dirty="0" err="1" smtClean="0"/>
              <a:t>sehingga</a:t>
            </a:r>
            <a:endParaRPr lang="en-US" sz="2400" dirty="0" smtClean="0"/>
          </a:p>
          <a:p>
            <a:pPr marL="274320" indent="-274320"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dirty="0" smtClean="0"/>
              <a:t>	status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i="1" dirty="0" smtClean="0"/>
              <a:t>digital signature </a:t>
            </a:r>
            <a:r>
              <a:rPr lang="en-US" sz="2400" dirty="0" err="1" smtClean="0"/>
              <a:t>itu</a:t>
            </a:r>
            <a:r>
              <a:rPr lang="en-US" sz="2400" dirty="0" smtClean="0"/>
              <a:t> </a:t>
            </a:r>
            <a:r>
              <a:rPr lang="en-US" sz="2400" dirty="0" err="1" smtClean="0"/>
              <a:t>jelas</a:t>
            </a:r>
            <a:r>
              <a:rPr lang="en-US" sz="2400" dirty="0" smtClean="0"/>
              <a:t> legal.</a:t>
            </a:r>
          </a:p>
          <a:p>
            <a:pPr marL="274320" indent="-274320" algn="just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"/>
              <a:defRPr/>
            </a:pPr>
            <a:endParaRPr lang="en-US" sz="2400" dirty="0" smtClean="0"/>
          </a:p>
        </p:txBody>
      </p:sp>
      <p:pic>
        <p:nvPicPr>
          <p:cNvPr id="3" name="Picture 6" descr="Render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27451"/>
            <a:ext cx="4419600" cy="316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://www.gpki.go.kr/eng/images/center/center_img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389924"/>
            <a:ext cx="5829300" cy="2409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http://www.hill2dot0.com/wiki/images/f/ff/Digital_Signa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52600"/>
            <a:ext cx="6867762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381000"/>
            <a:ext cx="7718425" cy="1143000"/>
          </a:xfrm>
        </p:spPr>
        <p:txBody>
          <a:bodyPr>
            <a:normAutofit/>
          </a:bodyPr>
          <a:lstStyle/>
          <a:p>
            <a:pPr marL="274320" indent="-274320"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dirty="0" err="1" smtClean="0"/>
              <a:t>teknologi</a:t>
            </a:r>
            <a:r>
              <a:rPr lang="en-US" sz="2400" dirty="0" smtClean="0"/>
              <a:t> </a:t>
            </a:r>
            <a:r>
              <a:rPr lang="id-ID" sz="2400" dirty="0" smtClean="0"/>
              <a:t>k</a:t>
            </a:r>
            <a:r>
              <a:rPr lang="en-US" sz="2400" dirty="0" err="1" smtClean="0"/>
              <a:t>riptografi</a:t>
            </a:r>
            <a:r>
              <a:rPr lang="en-US" sz="2400" dirty="0" smtClean="0"/>
              <a:t> </a:t>
            </a:r>
            <a:r>
              <a:rPr lang="id-ID" sz="2400" dirty="0" smtClean="0"/>
              <a:t>untuk mengamankan proses transfer data di jaringan.</a:t>
            </a:r>
          </a:p>
          <a:p>
            <a:pPr marL="274320" indent="-274320"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id-ID" sz="2400" dirty="0" smtClean="0"/>
              <a:t>Enkripsi dan dekripsi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58143420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112059" y="838200"/>
            <a:ext cx="7126941" cy="5867400"/>
          </a:xfrm>
        </p:spPr>
        <p:txBody>
          <a:bodyPr/>
          <a:lstStyle/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en-US" sz="2400" dirty="0" err="1" smtClean="0"/>
              <a:t>Menurut</a:t>
            </a:r>
            <a:r>
              <a:rPr lang="en-US" sz="2400" dirty="0" smtClean="0"/>
              <a:t> W</a:t>
            </a:r>
            <a:r>
              <a:rPr lang="id-ID" sz="2400" dirty="0" smtClean="0"/>
              <a:t>illiam</a:t>
            </a:r>
            <a:r>
              <a:rPr lang="en-US" sz="2400" dirty="0" smtClean="0"/>
              <a:t>. Stallings </a:t>
            </a:r>
            <a:r>
              <a:rPr lang="en-US" sz="2400" dirty="0" err="1" smtClean="0"/>
              <a:t>ada</a:t>
            </a:r>
            <a:r>
              <a:rPr lang="en-US" sz="2400" dirty="0" smtClean="0"/>
              <a:t> </a:t>
            </a:r>
            <a:r>
              <a:rPr lang="en-US" sz="2400" dirty="0" err="1" smtClean="0"/>
              <a:t>beberapa</a:t>
            </a:r>
            <a:r>
              <a:rPr lang="id-ID" sz="2400" dirty="0"/>
              <a:t> </a:t>
            </a:r>
            <a:r>
              <a:rPr lang="en-US" sz="2400" dirty="0" err="1" smtClean="0"/>
              <a:t>kemungkinan</a:t>
            </a:r>
            <a:r>
              <a:rPr lang="en-US" sz="2400" dirty="0" smtClean="0"/>
              <a:t> </a:t>
            </a:r>
            <a:r>
              <a:rPr lang="en-US" sz="2400" dirty="0" err="1" smtClean="0"/>
              <a:t>serangan</a:t>
            </a:r>
            <a:r>
              <a:rPr lang="en-US" sz="2400" dirty="0" smtClean="0"/>
              <a:t> (</a:t>
            </a:r>
            <a:r>
              <a:rPr lang="en-US" sz="2400" i="1" dirty="0" smtClean="0"/>
              <a:t>attack</a:t>
            </a:r>
            <a:r>
              <a:rPr lang="en-US" sz="2400" dirty="0" smtClean="0"/>
              <a:t>):</a:t>
            </a:r>
          </a:p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en-US" sz="2400" i="1" dirty="0" smtClean="0"/>
              <a:t>1. 	</a:t>
            </a:r>
            <a:r>
              <a:rPr lang="en-US" sz="2400" b="1" i="1" dirty="0" smtClean="0">
                <a:solidFill>
                  <a:srgbClr val="00B050"/>
                </a:solidFill>
              </a:rPr>
              <a:t>Interruption</a:t>
            </a:r>
            <a:r>
              <a:rPr lang="id-ID" sz="2400" b="1" i="1" dirty="0" smtClean="0">
                <a:solidFill>
                  <a:srgbClr val="00B050"/>
                </a:solidFill>
              </a:rPr>
              <a:t> </a:t>
            </a:r>
            <a:r>
              <a:rPr lang="en-US" sz="2400" dirty="0" smtClean="0"/>
              <a:t>: </a:t>
            </a:r>
            <a:r>
              <a:rPr lang="en-US" sz="2400" dirty="0" err="1" smtClean="0"/>
              <a:t>Perangkat</a:t>
            </a:r>
            <a:r>
              <a:rPr lang="en-US" sz="2400" dirty="0" smtClean="0"/>
              <a:t> </a:t>
            </a:r>
            <a:r>
              <a:rPr lang="en-US" sz="2400" dirty="0" err="1" smtClean="0"/>
              <a:t>sistem</a:t>
            </a:r>
            <a:r>
              <a:rPr lang="en-US" sz="2400" dirty="0" smtClean="0"/>
              <a:t> </a:t>
            </a:r>
            <a:r>
              <a:rPr lang="en-US" sz="2400" dirty="0" err="1" smtClean="0"/>
              <a:t>menjadi</a:t>
            </a:r>
            <a:r>
              <a:rPr lang="en-US" sz="2400" dirty="0" smtClean="0"/>
              <a:t> </a:t>
            </a:r>
            <a:r>
              <a:rPr lang="en-US" sz="2400" dirty="0" err="1" smtClean="0"/>
              <a:t>rusak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tersedia</a:t>
            </a:r>
            <a:r>
              <a:rPr lang="en-US" sz="2400" dirty="0" smtClean="0"/>
              <a:t>.</a:t>
            </a:r>
            <a:endParaRPr lang="id-ID" sz="2400" dirty="0" smtClean="0"/>
          </a:p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endParaRPr lang="en-US" sz="2400" dirty="0" smtClean="0"/>
          </a:p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en-US" sz="2400" i="1" dirty="0" smtClean="0"/>
              <a:t>2. 	</a:t>
            </a:r>
            <a:r>
              <a:rPr lang="en-US" sz="2400" b="1" i="1" dirty="0" smtClean="0">
                <a:solidFill>
                  <a:srgbClr val="00B050"/>
                </a:solidFill>
              </a:rPr>
              <a:t>Interception</a:t>
            </a:r>
            <a:r>
              <a:rPr lang="id-ID" sz="2400" b="1" i="1" dirty="0" smtClean="0">
                <a:solidFill>
                  <a:srgbClr val="00B050"/>
                </a:solidFill>
              </a:rPr>
              <a:t> </a:t>
            </a:r>
            <a:r>
              <a:rPr lang="en-US" sz="2400" dirty="0" smtClean="0"/>
              <a:t>: </a:t>
            </a:r>
            <a:r>
              <a:rPr lang="en-US" sz="2400" dirty="0" err="1" smtClean="0"/>
              <a:t>Pihak</a:t>
            </a:r>
            <a:r>
              <a:rPr lang="en-US" sz="2400" dirty="0" smtClean="0"/>
              <a:t> yang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berwenang</a:t>
            </a:r>
            <a:r>
              <a:rPr lang="en-US" sz="2400" dirty="0" smtClean="0"/>
              <a:t> </a:t>
            </a:r>
            <a:r>
              <a:rPr lang="en-US" sz="2400" dirty="0" err="1" smtClean="0"/>
              <a:t>berhasil</a:t>
            </a:r>
            <a:r>
              <a:rPr lang="en-US" sz="2400" dirty="0" smtClean="0"/>
              <a:t> </a:t>
            </a:r>
            <a:r>
              <a:rPr lang="en-US" sz="2400" dirty="0" err="1" smtClean="0"/>
              <a:t>mengakses</a:t>
            </a:r>
            <a:r>
              <a:rPr lang="en-US" sz="2400" dirty="0" smtClean="0"/>
              <a:t> </a:t>
            </a:r>
            <a:r>
              <a:rPr lang="en-US" sz="2400" dirty="0" err="1" smtClean="0"/>
              <a:t>aset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. </a:t>
            </a:r>
            <a:endParaRPr lang="id-ID" sz="2400" dirty="0" smtClean="0"/>
          </a:p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endParaRPr lang="en-US" sz="2400" dirty="0" smtClean="0"/>
          </a:p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en-US" sz="2400" i="1" dirty="0" smtClean="0"/>
              <a:t>3. 	</a:t>
            </a:r>
            <a:r>
              <a:rPr lang="en-US" sz="2400" b="1" i="1" dirty="0" smtClean="0">
                <a:solidFill>
                  <a:srgbClr val="00B050"/>
                </a:solidFill>
              </a:rPr>
              <a:t>Modification</a:t>
            </a:r>
            <a:r>
              <a:rPr lang="id-ID" sz="2400" b="1" i="1" dirty="0" smtClean="0">
                <a:solidFill>
                  <a:srgbClr val="00B050"/>
                </a:solidFill>
              </a:rPr>
              <a:t> </a:t>
            </a:r>
            <a:r>
              <a:rPr lang="en-US" sz="2400" dirty="0" smtClean="0"/>
              <a:t>: </a:t>
            </a:r>
            <a:r>
              <a:rPr lang="en-US" sz="2400" dirty="0" err="1" smtClean="0"/>
              <a:t>Pihak</a:t>
            </a:r>
            <a:r>
              <a:rPr lang="en-US" sz="2400" dirty="0" smtClean="0"/>
              <a:t> yang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berwenang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saja</a:t>
            </a:r>
            <a:r>
              <a:rPr lang="en-US" sz="2400" dirty="0" smtClean="0"/>
              <a:t> </a:t>
            </a:r>
            <a:r>
              <a:rPr lang="en-US" sz="2400" dirty="0" err="1" smtClean="0"/>
              <a:t>berhasil</a:t>
            </a:r>
            <a:r>
              <a:rPr lang="en-US" sz="2400" dirty="0" smtClean="0"/>
              <a:t> </a:t>
            </a:r>
            <a:r>
              <a:rPr lang="en-US" sz="2400" dirty="0" err="1" smtClean="0"/>
              <a:t>mengakses</a:t>
            </a:r>
            <a:r>
              <a:rPr lang="en-US" sz="2400" dirty="0" smtClean="0"/>
              <a:t>, </a:t>
            </a:r>
            <a:r>
              <a:rPr lang="en-US" sz="2400" dirty="0" err="1" smtClean="0"/>
              <a:t>akan</a:t>
            </a:r>
            <a:r>
              <a:rPr lang="en-US" sz="2400" dirty="0" smtClean="0"/>
              <a:t> </a:t>
            </a:r>
            <a:r>
              <a:rPr lang="en-US" sz="2400" dirty="0" err="1" smtClean="0"/>
              <a:t>tetapi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juga</a:t>
            </a:r>
            <a:r>
              <a:rPr lang="en-US" sz="2400" dirty="0" smtClean="0"/>
              <a:t> </a:t>
            </a:r>
            <a:r>
              <a:rPr lang="en-US" sz="2400" dirty="0" err="1" smtClean="0"/>
              <a:t>mengubah</a:t>
            </a:r>
            <a:r>
              <a:rPr lang="en-US" sz="2400" dirty="0" smtClean="0"/>
              <a:t> </a:t>
            </a:r>
            <a:r>
              <a:rPr lang="en-US" sz="2400" dirty="0" err="1" smtClean="0"/>
              <a:t>aset</a:t>
            </a:r>
            <a:r>
              <a:rPr lang="en-US" sz="2400" dirty="0" smtClean="0"/>
              <a:t>. </a:t>
            </a:r>
            <a:endParaRPr lang="id-ID" sz="2400" dirty="0" smtClean="0"/>
          </a:p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endParaRPr lang="en-US" sz="2400" dirty="0" smtClean="0"/>
          </a:p>
          <a:p>
            <a:pPr marL="457200" indent="-457200" algn="just" eaLnBrk="1" hangingPunct="1">
              <a:lnSpc>
                <a:spcPct val="90000"/>
              </a:lnSpc>
              <a:buFontTx/>
              <a:buNone/>
            </a:pPr>
            <a:r>
              <a:rPr lang="en-US" sz="2400" i="1" dirty="0" smtClean="0"/>
              <a:t>4. 	</a:t>
            </a:r>
            <a:r>
              <a:rPr lang="en-US" sz="2400" b="1" i="1" dirty="0" smtClean="0">
                <a:solidFill>
                  <a:srgbClr val="00B050"/>
                </a:solidFill>
              </a:rPr>
              <a:t>Fabrication</a:t>
            </a:r>
            <a:r>
              <a:rPr lang="id-ID" sz="2400" i="1" dirty="0" smtClean="0">
                <a:solidFill>
                  <a:srgbClr val="00B050"/>
                </a:solidFill>
              </a:rPr>
              <a:t> </a:t>
            </a:r>
            <a:r>
              <a:rPr lang="en-US" sz="2400" dirty="0" smtClean="0"/>
              <a:t>: </a:t>
            </a:r>
            <a:r>
              <a:rPr lang="en-US" sz="2400" dirty="0" err="1" smtClean="0"/>
              <a:t>Pihak</a:t>
            </a:r>
            <a:r>
              <a:rPr lang="en-US" sz="2400" dirty="0" smtClean="0"/>
              <a:t> yang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berwenang</a:t>
            </a:r>
            <a:r>
              <a:rPr lang="en-US" sz="2400" dirty="0" smtClean="0"/>
              <a:t> </a:t>
            </a:r>
            <a:r>
              <a:rPr lang="en-US" sz="2400" dirty="0" err="1" smtClean="0"/>
              <a:t>menyisipkan</a:t>
            </a:r>
            <a:r>
              <a:rPr lang="en-US" sz="2400" dirty="0" smtClean="0"/>
              <a:t> </a:t>
            </a:r>
            <a:r>
              <a:rPr lang="en-US" sz="2400" dirty="0" err="1" smtClean="0"/>
              <a:t>objek</a:t>
            </a:r>
            <a:r>
              <a:rPr lang="en-US" sz="2400" dirty="0" smtClean="0"/>
              <a:t> </a:t>
            </a:r>
            <a:r>
              <a:rPr lang="en-US" sz="2400" dirty="0" err="1" smtClean="0"/>
              <a:t>palsu</a:t>
            </a:r>
            <a:r>
              <a:rPr lang="en-US" sz="2400" dirty="0" smtClean="0"/>
              <a:t> </a:t>
            </a:r>
            <a:r>
              <a:rPr lang="en-US" sz="2400" dirty="0" err="1" smtClean="0"/>
              <a:t>ke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sistem</a:t>
            </a:r>
            <a:r>
              <a:rPr lang="en-US" sz="2400" dirty="0" smtClean="0"/>
              <a:t>. 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4196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Jenis</a:t>
            </a:r>
            <a:r>
              <a:rPr lang="en-US" dirty="0" smtClean="0"/>
              <a:t> </a:t>
            </a:r>
            <a:r>
              <a:rPr lang="en-US" dirty="0" err="1" smtClean="0"/>
              <a:t>serangan</a:t>
            </a:r>
            <a:endParaRPr lang="en-US" dirty="0"/>
          </a:p>
        </p:txBody>
      </p:sp>
      <p:pic>
        <p:nvPicPr>
          <p:cNvPr id="19460" name="Picture 4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1371600"/>
            <a:ext cx="1671393" cy="125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2" name="Picture 6" descr="http://media.cmgdigital.com/shared/img/photos/2012/03/31/9f/9f/vontaegrab1218_1243402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7614" y="2895600"/>
            <a:ext cx="1676400" cy="1832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1066800"/>
            <a:ext cx="7543800" cy="32766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en-US" sz="2200" b="1" dirty="0" smtClean="0"/>
              <a:t>Hacking</a:t>
            </a:r>
            <a:r>
              <a:rPr lang="en-US" sz="2200" dirty="0" smtClean="0"/>
              <a:t> </a:t>
            </a:r>
            <a:r>
              <a:rPr lang="en-US" sz="2200" dirty="0" err="1" smtClean="0"/>
              <a:t>adalah</a:t>
            </a:r>
            <a:r>
              <a:rPr lang="en-US" sz="2200" dirty="0" smtClean="0"/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setiap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</a:rPr>
              <a:t>usaha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en-US" sz="2200" dirty="0" err="1" smtClean="0"/>
              <a:t>atau</a:t>
            </a:r>
            <a:r>
              <a:rPr lang="en-US" sz="2200" dirty="0" smtClean="0"/>
              <a:t> </a:t>
            </a:r>
            <a:r>
              <a:rPr lang="en-US" sz="2800" b="1" dirty="0" err="1">
                <a:solidFill>
                  <a:srgbClr val="7030A0"/>
                </a:solidFill>
              </a:rPr>
              <a:t>kegiatan</a:t>
            </a:r>
            <a:r>
              <a:rPr lang="en-US" sz="2800" b="1" dirty="0">
                <a:solidFill>
                  <a:srgbClr val="7030A0"/>
                </a:solidFill>
              </a:rPr>
              <a:t> </a:t>
            </a:r>
            <a:r>
              <a:rPr lang="en-US" sz="2200" dirty="0" smtClean="0"/>
              <a:t>di </a:t>
            </a:r>
            <a:r>
              <a:rPr lang="en-US" sz="2200" dirty="0" err="1" smtClean="0"/>
              <a:t>luar</a:t>
            </a:r>
            <a:r>
              <a:rPr lang="en-US" sz="2200" dirty="0" smtClean="0"/>
              <a:t> </a:t>
            </a:r>
            <a:r>
              <a:rPr lang="en-US" sz="2200" dirty="0" err="1" smtClean="0"/>
              <a:t>izin</a:t>
            </a:r>
            <a:r>
              <a:rPr lang="en-US" sz="2200" dirty="0" smtClean="0"/>
              <a:t> </a:t>
            </a:r>
            <a:r>
              <a:rPr lang="en-US" sz="2200" dirty="0" err="1" smtClean="0"/>
              <a:t>atau</a:t>
            </a:r>
            <a:r>
              <a:rPr lang="en-US" sz="2200" dirty="0" smtClean="0"/>
              <a:t> </a:t>
            </a:r>
            <a:r>
              <a:rPr lang="en-US" sz="2200" dirty="0" err="1" smtClean="0"/>
              <a:t>sepengetahuan</a:t>
            </a:r>
            <a:r>
              <a:rPr lang="en-US" sz="2200" dirty="0" smtClean="0"/>
              <a:t> </a:t>
            </a:r>
            <a:r>
              <a:rPr lang="en-US" sz="2200" dirty="0" err="1" smtClean="0"/>
              <a:t>pemilik</a:t>
            </a:r>
            <a:r>
              <a:rPr lang="en-US" sz="2200" dirty="0" smtClean="0"/>
              <a:t> </a:t>
            </a:r>
            <a:r>
              <a:rPr lang="en-US" sz="2200" dirty="0" err="1" smtClean="0"/>
              <a:t>jaringan</a:t>
            </a:r>
            <a:r>
              <a:rPr lang="en-US" sz="2200" dirty="0" smtClean="0"/>
              <a:t> </a:t>
            </a:r>
            <a:r>
              <a:rPr lang="en-US" sz="2200" dirty="0" err="1" smtClean="0"/>
              <a:t>untuk</a:t>
            </a:r>
            <a:r>
              <a:rPr lang="en-US" sz="2200" dirty="0" smtClean="0"/>
              <a:t> </a:t>
            </a:r>
            <a:r>
              <a:rPr lang="en-US" sz="2200" dirty="0" err="1" smtClean="0"/>
              <a:t>memasuki</a:t>
            </a:r>
            <a:r>
              <a:rPr lang="en-US" sz="2200" dirty="0" smtClean="0"/>
              <a:t> </a:t>
            </a:r>
            <a:r>
              <a:rPr lang="en-US" sz="2200" dirty="0" err="1" smtClean="0"/>
              <a:t>sebuah</a:t>
            </a:r>
            <a:r>
              <a:rPr lang="en-US" sz="2200" dirty="0" smtClean="0"/>
              <a:t> </a:t>
            </a:r>
            <a:r>
              <a:rPr lang="en-US" sz="2200" dirty="0" err="1" smtClean="0"/>
              <a:t>jaringan</a:t>
            </a:r>
            <a:r>
              <a:rPr lang="en-US" sz="2200" dirty="0" smtClean="0"/>
              <a:t> </a:t>
            </a:r>
            <a:r>
              <a:rPr lang="en-US" sz="2200" dirty="0" err="1" smtClean="0"/>
              <a:t>serta</a:t>
            </a:r>
            <a:r>
              <a:rPr lang="en-US" sz="2200" dirty="0" smtClean="0"/>
              <a:t> </a:t>
            </a:r>
            <a:r>
              <a:rPr lang="en-US" sz="2200" dirty="0" err="1" smtClean="0"/>
              <a:t>mencoba</a:t>
            </a:r>
            <a:r>
              <a:rPr lang="en-US" sz="2200" dirty="0" smtClean="0"/>
              <a:t> </a:t>
            </a:r>
            <a:r>
              <a:rPr lang="id-ID" sz="2200" dirty="0" smtClean="0"/>
              <a:t>mengexplorasi aset di jaringan tersebut</a:t>
            </a:r>
            <a:r>
              <a:rPr lang="en-US" sz="2200" dirty="0" smtClean="0"/>
              <a:t>.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en-US" sz="2200" dirty="0" smtClean="0"/>
          </a:p>
          <a:p>
            <a:pPr algn="just" eaLnBrk="1" hangingPunct="1">
              <a:lnSpc>
                <a:spcPct val="90000"/>
              </a:lnSpc>
            </a:pPr>
            <a:r>
              <a:rPr lang="en-US" sz="2200" b="1" dirty="0" smtClean="0"/>
              <a:t>hacker</a:t>
            </a:r>
            <a:r>
              <a:rPr lang="en-US" sz="2200" dirty="0" smtClean="0"/>
              <a:t> yang </a:t>
            </a:r>
            <a:r>
              <a:rPr lang="en-US" sz="2200" dirty="0" err="1" smtClean="0"/>
              <a:t>terdiri</a:t>
            </a:r>
            <a:r>
              <a:rPr lang="en-US" sz="2200" dirty="0" smtClean="0"/>
              <a:t> </a:t>
            </a:r>
            <a:r>
              <a:rPr lang="en-US" sz="2200" dirty="0" err="1" smtClean="0"/>
              <a:t>dari</a:t>
            </a:r>
            <a:r>
              <a:rPr lang="en-US" sz="2200" dirty="0" smtClean="0"/>
              <a:t> </a:t>
            </a:r>
            <a:r>
              <a:rPr lang="en-US" sz="2200" dirty="0" err="1" smtClean="0"/>
              <a:t>seorang</a:t>
            </a:r>
            <a:r>
              <a:rPr lang="en-US" sz="2200" dirty="0" smtClean="0"/>
              <a:t> </a:t>
            </a:r>
            <a:r>
              <a:rPr lang="en-US" sz="2200" dirty="0" err="1" smtClean="0"/>
              <a:t>atau</a:t>
            </a:r>
            <a:r>
              <a:rPr lang="en-US" sz="2200" dirty="0" smtClean="0"/>
              <a:t> </a:t>
            </a:r>
            <a:r>
              <a:rPr lang="en-US" sz="2200" dirty="0" err="1" smtClean="0"/>
              <a:t>sekumpulan</a:t>
            </a:r>
            <a:r>
              <a:rPr lang="en-US" sz="2200" dirty="0" smtClean="0"/>
              <a:t> orang yang </a:t>
            </a:r>
            <a:r>
              <a:rPr lang="en-US" sz="2200" dirty="0" err="1" smtClean="0"/>
              <a:t>secara</a:t>
            </a:r>
            <a:r>
              <a:rPr lang="en-US" sz="2200" dirty="0" smtClean="0"/>
              <a:t> </a:t>
            </a:r>
            <a:r>
              <a:rPr lang="en-US" sz="2200" dirty="0" err="1" smtClean="0"/>
              <a:t>berkelanjutan</a:t>
            </a:r>
            <a:r>
              <a:rPr lang="en-US" sz="2200" dirty="0" smtClean="0"/>
              <a:t> </a:t>
            </a:r>
            <a:r>
              <a:rPr lang="en-US" sz="2200" dirty="0" err="1" smtClean="0"/>
              <a:t>berusaha</a:t>
            </a:r>
            <a:r>
              <a:rPr lang="en-US" sz="2200" dirty="0" smtClean="0"/>
              <a:t> </a:t>
            </a:r>
            <a:r>
              <a:rPr lang="en-US" sz="2200" dirty="0" err="1" smtClean="0"/>
              <a:t>untuk</a:t>
            </a:r>
            <a:r>
              <a:rPr lang="en-US" sz="2200" dirty="0" smtClean="0"/>
              <a:t> </a:t>
            </a:r>
            <a:r>
              <a:rPr lang="en-US" sz="2200" dirty="0" err="1" smtClean="0"/>
              <a:t>menembus</a:t>
            </a:r>
            <a:r>
              <a:rPr lang="en-US" sz="2200" dirty="0" smtClean="0"/>
              <a:t> </a:t>
            </a:r>
            <a:r>
              <a:rPr lang="en-US" sz="2200" dirty="0" err="1" smtClean="0"/>
              <a:t>sistem</a:t>
            </a:r>
            <a:r>
              <a:rPr lang="en-US" sz="2200" dirty="0" smtClean="0"/>
              <a:t> </a:t>
            </a:r>
            <a:r>
              <a:rPr lang="en-US" sz="2200" dirty="0" err="1" smtClean="0"/>
              <a:t>pengaman</a:t>
            </a:r>
            <a:r>
              <a:rPr lang="en-US" sz="2200" dirty="0" smtClean="0"/>
              <a:t> </a:t>
            </a:r>
            <a:r>
              <a:rPr lang="en-US" sz="2200" dirty="0" err="1" smtClean="0"/>
              <a:t>kerja</a:t>
            </a:r>
            <a:r>
              <a:rPr lang="en-US" sz="2200" dirty="0" smtClean="0"/>
              <a:t> </a:t>
            </a:r>
            <a:r>
              <a:rPr lang="en-US" sz="2200" dirty="0" err="1" smtClean="0"/>
              <a:t>dari</a:t>
            </a:r>
            <a:r>
              <a:rPr lang="en-US" sz="2200" dirty="0" smtClean="0"/>
              <a:t> operating system </a:t>
            </a:r>
            <a:r>
              <a:rPr lang="en-US" sz="2200" dirty="0" err="1" smtClean="0"/>
              <a:t>suatu</a:t>
            </a:r>
            <a:r>
              <a:rPr lang="en-US" sz="2200" dirty="0" smtClean="0"/>
              <a:t> </a:t>
            </a:r>
            <a:r>
              <a:rPr lang="en-US" sz="2200" dirty="0" err="1" smtClean="0"/>
              <a:t>komputer</a:t>
            </a:r>
            <a:r>
              <a:rPr lang="en-US" sz="2200" dirty="0" smtClean="0"/>
              <a:t>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Istilah</a:t>
            </a:r>
            <a:r>
              <a:rPr lang="en-US" dirty="0" smtClean="0"/>
              <a:t> </a:t>
            </a:r>
            <a:r>
              <a:rPr lang="en-US" dirty="0" err="1" smtClean="0"/>
              <a:t>keamanan</a:t>
            </a:r>
            <a:r>
              <a:rPr lang="en-US" dirty="0" smtClean="0"/>
              <a:t> </a:t>
            </a:r>
            <a:r>
              <a:rPr lang="en-US" dirty="0" err="1" smtClean="0"/>
              <a:t>jaringan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20485" name="Picture 5" descr="http://4.bp.blogspot.com/-SF8JytFTfUg/T2b9E50yNKI/AAAAAAAAAMo/hRjV0hsmUjg/s1600/hackers_vs_crackers_mousepad-p144243901566730915trak_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071" y="3792071"/>
            <a:ext cx="3065929" cy="3065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28600" y="4267200"/>
            <a:ext cx="5715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SzPct val="73000"/>
              <a:buFont typeface="Wingdings 2" pitchFamily="18" charset="2"/>
              <a:buChar char="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07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F9B639"/>
              </a:buClr>
              <a:buSzPct val="80000"/>
              <a:buFont typeface="Wingdings 2" pitchFamily="18" charset="2"/>
              <a:buChar char=""/>
              <a:defRPr sz="2300" kern="1200">
                <a:solidFill>
                  <a:srgbClr val="6C6C6C"/>
                </a:solidFill>
                <a:latin typeface="+mn-lt"/>
                <a:ea typeface="+mn-ea"/>
                <a:cs typeface="+mn-cs"/>
              </a:defRPr>
            </a:lvl2pPr>
            <a:lvl3pPr marL="758825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60000"/>
              <a:buFont typeface="Wingdings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9B639"/>
              </a:buClr>
              <a:buSzPct val="80000"/>
              <a:buFont typeface="Wingdings 2" pitchFamily="18" charset="2"/>
              <a:buChar char=""/>
              <a:defRPr sz="2000" kern="1200">
                <a:solidFill>
                  <a:srgbClr val="6C6C6C"/>
                </a:solidFill>
                <a:latin typeface="+mn-lt"/>
                <a:ea typeface="+mn-ea"/>
                <a:cs typeface="+mn-cs"/>
              </a:defRPr>
            </a:lvl4pPr>
            <a:lvl5pPr marL="1279525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just" eaLnBrk="1" hangingPunct="1">
              <a:lnSpc>
                <a:spcPct val="90000"/>
              </a:lnSpc>
            </a:pPr>
            <a:r>
              <a:rPr lang="en-US" sz="2200" b="1" dirty="0" smtClean="0"/>
              <a:t>Cracker</a:t>
            </a:r>
            <a:r>
              <a:rPr lang="en-US" sz="2200" dirty="0" smtClean="0"/>
              <a:t> </a:t>
            </a:r>
            <a:r>
              <a:rPr lang="en-US" sz="2200" dirty="0" err="1" smtClean="0"/>
              <a:t>adalah</a:t>
            </a:r>
            <a:r>
              <a:rPr lang="en-US" sz="2200" dirty="0" smtClean="0"/>
              <a:t> </a:t>
            </a:r>
            <a:r>
              <a:rPr lang="en-US" sz="2200" dirty="0" err="1" smtClean="0"/>
              <a:t>Seorang</a:t>
            </a:r>
            <a:r>
              <a:rPr lang="en-US" sz="2200" dirty="0" smtClean="0"/>
              <a:t> </a:t>
            </a:r>
            <a:r>
              <a:rPr lang="en-US" sz="2200" dirty="0" err="1" smtClean="0"/>
              <a:t>atau</a:t>
            </a:r>
            <a:r>
              <a:rPr lang="en-US" sz="2200" dirty="0" smtClean="0"/>
              <a:t> </a:t>
            </a:r>
            <a:r>
              <a:rPr lang="en-US" sz="2200" dirty="0" err="1" smtClean="0"/>
              <a:t>sekumpulan</a:t>
            </a:r>
            <a:r>
              <a:rPr lang="en-US" sz="2200" dirty="0" smtClean="0"/>
              <a:t> orang yang </a:t>
            </a:r>
            <a:r>
              <a:rPr lang="en-US" sz="2200" dirty="0" err="1" smtClean="0"/>
              <a:t>memang</a:t>
            </a:r>
            <a:r>
              <a:rPr lang="en-US" sz="2200" dirty="0" smtClean="0"/>
              <a:t> </a:t>
            </a:r>
            <a:r>
              <a:rPr lang="en-US" sz="2200" dirty="0" err="1" smtClean="0"/>
              <a:t>secara</a:t>
            </a:r>
            <a:r>
              <a:rPr lang="en-US" sz="2200" dirty="0" smtClean="0"/>
              <a:t> </a:t>
            </a:r>
            <a:r>
              <a:rPr lang="en-US" sz="2200" dirty="0" err="1" smtClean="0"/>
              <a:t>sengaja</a:t>
            </a:r>
            <a:r>
              <a:rPr lang="en-US" sz="2200" dirty="0" smtClean="0"/>
              <a:t> </a:t>
            </a:r>
            <a:r>
              <a:rPr lang="en-US" sz="2200" dirty="0" err="1" smtClean="0"/>
              <a:t>berniat</a:t>
            </a:r>
            <a:r>
              <a:rPr lang="en-US" sz="2200" dirty="0" smtClean="0"/>
              <a:t> </a:t>
            </a:r>
            <a:r>
              <a:rPr lang="en-US" sz="2200" dirty="0" err="1" smtClean="0"/>
              <a:t>untuk</a:t>
            </a:r>
            <a:r>
              <a:rPr lang="en-US" sz="2200" dirty="0" smtClean="0"/>
              <a:t> </a:t>
            </a:r>
            <a:r>
              <a:rPr lang="en-US" sz="2200" dirty="0" err="1" smtClean="0"/>
              <a:t>merusak</a:t>
            </a:r>
            <a:r>
              <a:rPr lang="en-US" sz="2200" dirty="0" smtClean="0"/>
              <a:t> </a:t>
            </a:r>
            <a:r>
              <a:rPr lang="en-US" sz="2200" dirty="0" err="1" smtClean="0"/>
              <a:t>dan</a:t>
            </a:r>
            <a:r>
              <a:rPr lang="en-US" sz="2200" dirty="0" smtClean="0"/>
              <a:t> </a:t>
            </a:r>
            <a:r>
              <a:rPr lang="en-US" sz="2200" dirty="0" err="1" smtClean="0"/>
              <a:t>menghancurkan</a:t>
            </a:r>
            <a:r>
              <a:rPr lang="en-US" sz="2200" dirty="0" smtClean="0"/>
              <a:t> </a:t>
            </a:r>
            <a:r>
              <a:rPr lang="en-US" sz="2200" dirty="0" err="1" smtClean="0"/>
              <a:t>integritas</a:t>
            </a:r>
            <a:r>
              <a:rPr lang="en-US" sz="2200" dirty="0" smtClean="0"/>
              <a:t> di </a:t>
            </a:r>
            <a:r>
              <a:rPr lang="en-US" sz="2200" dirty="0" err="1" smtClean="0"/>
              <a:t>seluruh</a:t>
            </a:r>
            <a:r>
              <a:rPr lang="en-US" sz="2200" dirty="0" smtClean="0"/>
              <a:t> </a:t>
            </a:r>
            <a:r>
              <a:rPr lang="en-US" sz="2200" dirty="0" err="1" smtClean="0"/>
              <a:t>jaringan</a:t>
            </a:r>
            <a:r>
              <a:rPr lang="en-US" sz="2200" dirty="0" smtClean="0"/>
              <a:t> </a:t>
            </a:r>
            <a:r>
              <a:rPr lang="en-US" sz="2200" dirty="0" err="1" smtClean="0"/>
              <a:t>sistem</a:t>
            </a:r>
            <a:r>
              <a:rPr lang="en-US" sz="2200" dirty="0" smtClean="0"/>
              <a:t> </a:t>
            </a:r>
            <a:r>
              <a:rPr lang="en-US" sz="2200" dirty="0" err="1" smtClean="0"/>
              <a:t>komputer</a:t>
            </a:r>
            <a:r>
              <a:rPr lang="en-US" sz="2200" dirty="0" smtClean="0"/>
              <a:t> </a:t>
            </a:r>
            <a:r>
              <a:rPr lang="en-US" sz="2200" dirty="0" err="1" smtClean="0"/>
              <a:t>dan</a:t>
            </a:r>
            <a:r>
              <a:rPr lang="en-US" sz="2200" dirty="0" smtClean="0"/>
              <a:t> </a:t>
            </a:r>
            <a:r>
              <a:rPr lang="en-US" sz="2200" dirty="0" err="1" smtClean="0"/>
              <a:t>tindakannya</a:t>
            </a:r>
            <a:r>
              <a:rPr lang="en-US" sz="2200" dirty="0" smtClean="0"/>
              <a:t> </a:t>
            </a:r>
            <a:r>
              <a:rPr lang="en-US" sz="2200" dirty="0" err="1" smtClean="0"/>
              <a:t>dinamakan</a:t>
            </a:r>
            <a:r>
              <a:rPr lang="en-US" sz="2200" dirty="0" smtClean="0"/>
              <a:t> cracking. </a:t>
            </a:r>
          </a:p>
          <a:p>
            <a:pPr algn="just" eaLnBrk="1" hangingPunct="1">
              <a:lnSpc>
                <a:spcPct val="90000"/>
              </a:lnSpc>
            </a:pPr>
            <a:endParaRPr lang="en-US" sz="2200" dirty="0" smtClean="0"/>
          </a:p>
        </p:txBody>
      </p:sp>
      <p:sp>
        <p:nvSpPr>
          <p:cNvPr id="9" name="Freeform 8"/>
          <p:cNvSpPr/>
          <p:nvPr/>
        </p:nvSpPr>
        <p:spPr>
          <a:xfrm>
            <a:off x="399304" y="1514901"/>
            <a:ext cx="774403" cy="1310186"/>
          </a:xfrm>
          <a:custGeom>
            <a:avLst/>
            <a:gdLst>
              <a:gd name="connsiteX0" fmla="*/ 774403 w 774403"/>
              <a:gd name="connsiteY0" fmla="*/ 0 h 1310186"/>
              <a:gd name="connsiteX1" fmla="*/ 10129 w 774403"/>
              <a:gd name="connsiteY1" fmla="*/ 696036 h 1310186"/>
              <a:gd name="connsiteX2" fmla="*/ 405914 w 774403"/>
              <a:gd name="connsiteY2" fmla="*/ 1310186 h 131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4403" h="1310186">
                <a:moveTo>
                  <a:pt x="774403" y="0"/>
                </a:moveTo>
                <a:cubicBezTo>
                  <a:pt x="422973" y="238836"/>
                  <a:pt x="71544" y="477672"/>
                  <a:pt x="10129" y="696036"/>
                </a:cubicBezTo>
                <a:cubicBezTo>
                  <a:pt x="-51286" y="914400"/>
                  <a:pt x="177314" y="1112293"/>
                  <a:pt x="405914" y="1310186"/>
                </a:cubicBezTo>
              </a:path>
            </a:pathLst>
          </a:cu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Freeform 9"/>
          <p:cNvSpPr/>
          <p:nvPr/>
        </p:nvSpPr>
        <p:spPr>
          <a:xfrm>
            <a:off x="1446663" y="1473958"/>
            <a:ext cx="1283531" cy="2797791"/>
          </a:xfrm>
          <a:custGeom>
            <a:avLst/>
            <a:gdLst>
              <a:gd name="connsiteX0" fmla="*/ 0 w 1283531"/>
              <a:gd name="connsiteY0" fmla="*/ 0 h 2797791"/>
              <a:gd name="connsiteX1" fmla="*/ 1282889 w 1283531"/>
              <a:gd name="connsiteY1" fmla="*/ 1555845 h 2797791"/>
              <a:gd name="connsiteX2" fmla="*/ 136477 w 1283531"/>
              <a:gd name="connsiteY2" fmla="*/ 2797791 h 2797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3531" h="2797791">
                <a:moveTo>
                  <a:pt x="0" y="0"/>
                </a:moveTo>
                <a:cubicBezTo>
                  <a:pt x="630071" y="544773"/>
                  <a:pt x="1260143" y="1089547"/>
                  <a:pt x="1282889" y="1555845"/>
                </a:cubicBezTo>
                <a:cubicBezTo>
                  <a:pt x="1305635" y="2022144"/>
                  <a:pt x="721056" y="2409967"/>
                  <a:pt x="136477" y="2797791"/>
                </a:cubicBezTo>
              </a:path>
            </a:pathLst>
          </a:cu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idx="1"/>
          </p:nvPr>
        </p:nvSpPr>
        <p:spPr>
          <a:xfrm>
            <a:off x="609600" y="1143000"/>
            <a:ext cx="7467600" cy="4953000"/>
          </a:xfrm>
        </p:spPr>
        <p:txBody>
          <a:bodyPr>
            <a:normAutofit lnSpcReduction="10000"/>
          </a:bodyPr>
          <a:lstStyle/>
          <a:p>
            <a:pPr marL="350838" indent="-350838" algn="just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400" b="1" i="1" dirty="0" smtClean="0"/>
              <a:t>Denial of service</a:t>
            </a:r>
            <a:r>
              <a:rPr lang="en-US" sz="2400" dirty="0" smtClean="0"/>
              <a:t>: </a:t>
            </a:r>
            <a:r>
              <a:rPr lang="en-US" sz="2400" dirty="0" err="1" smtClean="0"/>
              <a:t>Membanjiri</a:t>
            </a:r>
            <a:r>
              <a:rPr lang="en-US" sz="2400" dirty="0" smtClean="0"/>
              <a:t> </a:t>
            </a:r>
            <a:r>
              <a:rPr lang="en-US" sz="2400" dirty="0" err="1" smtClean="0"/>
              <a:t>suatu</a:t>
            </a:r>
            <a:r>
              <a:rPr lang="en-US" sz="2400" dirty="0" smtClean="0"/>
              <a:t> IP address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data </a:t>
            </a:r>
            <a:r>
              <a:rPr lang="en-US" sz="2400" dirty="0" err="1" smtClean="0"/>
              <a:t>sehingga</a:t>
            </a:r>
            <a:r>
              <a:rPr lang="en-US" sz="2400" dirty="0" smtClean="0"/>
              <a:t> </a:t>
            </a:r>
            <a:r>
              <a:rPr lang="en-US" sz="2400" dirty="0" err="1" smtClean="0"/>
              <a:t>menyebabkan</a:t>
            </a:r>
            <a:r>
              <a:rPr lang="en-US" sz="2400" dirty="0" smtClean="0"/>
              <a:t> </a:t>
            </a:r>
            <a:r>
              <a:rPr lang="en-US" sz="2400" i="1" dirty="0" smtClean="0"/>
              <a:t>crash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kehilangan</a:t>
            </a:r>
            <a:r>
              <a:rPr lang="en-US" sz="2400" dirty="0" smtClean="0"/>
              <a:t> </a:t>
            </a:r>
            <a:r>
              <a:rPr lang="en-US" sz="2400" dirty="0" err="1" smtClean="0"/>
              <a:t>koneksinya</a:t>
            </a:r>
            <a:r>
              <a:rPr lang="en-US" sz="2400" dirty="0" smtClean="0"/>
              <a:t> </a:t>
            </a:r>
            <a:r>
              <a:rPr lang="en-US" sz="2400" dirty="0" err="1" smtClean="0"/>
              <a:t>ke</a:t>
            </a:r>
            <a:r>
              <a:rPr lang="en-US" sz="2400" dirty="0" smtClean="0"/>
              <a:t> internet. </a:t>
            </a:r>
          </a:p>
          <a:p>
            <a:pPr marL="350838" indent="-350838" algn="just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§"/>
              <a:defRPr/>
            </a:pPr>
            <a:endParaRPr lang="en-US" sz="2400" b="1" i="1" dirty="0" smtClean="0"/>
          </a:p>
          <a:p>
            <a:pPr marL="350838" indent="-350838" algn="just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400" b="1" i="1" dirty="0" smtClean="0"/>
              <a:t>Distributed Denial of Service</a:t>
            </a:r>
            <a:r>
              <a:rPr lang="en-US" sz="2400" dirty="0" smtClean="0"/>
              <a:t>: </a:t>
            </a:r>
            <a:r>
              <a:rPr lang="en-US" sz="2400" dirty="0" err="1" smtClean="0"/>
              <a:t>Memakai</a:t>
            </a:r>
            <a:r>
              <a:rPr lang="en-US" sz="2400" dirty="0" smtClean="0"/>
              <a:t> </a:t>
            </a:r>
            <a:r>
              <a:rPr lang="en-US" sz="2400" dirty="0" err="1" smtClean="0"/>
              <a:t>banyak</a:t>
            </a:r>
            <a:r>
              <a:rPr lang="en-US" sz="2400" dirty="0" smtClean="0"/>
              <a:t> </a:t>
            </a:r>
            <a:r>
              <a:rPr lang="en-US" sz="2400" dirty="0" err="1" smtClean="0"/>
              <a:t>komputer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meluncurkan</a:t>
            </a:r>
            <a:r>
              <a:rPr lang="en-US" sz="2400" dirty="0" smtClean="0"/>
              <a:t> </a:t>
            </a:r>
            <a:r>
              <a:rPr lang="en-US" sz="2400" dirty="0" err="1" smtClean="0"/>
              <a:t>serangan</a:t>
            </a:r>
            <a:r>
              <a:rPr lang="en-US" sz="2400" dirty="0" smtClean="0"/>
              <a:t> </a:t>
            </a:r>
            <a:r>
              <a:rPr lang="en-US" sz="2400" dirty="0" err="1" smtClean="0"/>
              <a:t>DoS</a:t>
            </a:r>
            <a:r>
              <a:rPr lang="en-US" sz="2400" dirty="0" smtClean="0"/>
              <a:t>. </a:t>
            </a:r>
            <a:r>
              <a:rPr lang="en-US" sz="2400" dirty="0" err="1" smtClean="0"/>
              <a:t>Seorang</a:t>
            </a:r>
            <a:r>
              <a:rPr lang="en-US" sz="2400" dirty="0" smtClean="0"/>
              <a:t> hacker “</a:t>
            </a:r>
            <a:r>
              <a:rPr lang="en-US" sz="2400" dirty="0" err="1" smtClean="0"/>
              <a:t>menculik</a:t>
            </a:r>
            <a:r>
              <a:rPr lang="en-US" sz="2400" dirty="0" smtClean="0"/>
              <a:t>” </a:t>
            </a:r>
            <a:r>
              <a:rPr lang="en-US" sz="2400" dirty="0" err="1" smtClean="0"/>
              <a:t>beberapa</a:t>
            </a:r>
            <a:r>
              <a:rPr lang="en-US" sz="2400" dirty="0" smtClean="0"/>
              <a:t> </a:t>
            </a:r>
            <a:r>
              <a:rPr lang="en-US" sz="2400" dirty="0" err="1" smtClean="0"/>
              <a:t>komputer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memakainya</a:t>
            </a:r>
            <a:r>
              <a:rPr lang="en-US" sz="2400" dirty="0" smtClean="0"/>
              <a:t> </a:t>
            </a:r>
            <a:r>
              <a:rPr lang="en-US" sz="2400" dirty="0" err="1" smtClean="0"/>
              <a:t>sebagai</a:t>
            </a:r>
            <a:r>
              <a:rPr lang="en-US" sz="2400" dirty="0" smtClean="0"/>
              <a:t> platform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menjalankan</a:t>
            </a:r>
            <a:r>
              <a:rPr lang="en-US" sz="2400" dirty="0" smtClean="0"/>
              <a:t> </a:t>
            </a:r>
            <a:r>
              <a:rPr lang="en-US" sz="2400" dirty="0" err="1" smtClean="0"/>
              <a:t>serangan</a:t>
            </a:r>
            <a:r>
              <a:rPr lang="en-US" sz="2400" dirty="0" smtClean="0"/>
              <a:t>, </a:t>
            </a:r>
            <a:r>
              <a:rPr lang="en-US" sz="2400" dirty="0" err="1" smtClean="0"/>
              <a:t>memperbesar</a:t>
            </a:r>
            <a:r>
              <a:rPr lang="en-US" sz="2400" dirty="0" smtClean="0"/>
              <a:t> </a:t>
            </a:r>
            <a:r>
              <a:rPr lang="en-US" sz="2400" dirty="0" err="1" smtClean="0"/>
              <a:t>intensitasnya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menyembunyikan</a:t>
            </a:r>
            <a:r>
              <a:rPr lang="en-US" sz="2400" dirty="0" smtClean="0"/>
              <a:t> </a:t>
            </a:r>
            <a:r>
              <a:rPr lang="en-US" sz="2400" dirty="0" err="1" smtClean="0"/>
              <a:t>identitas</a:t>
            </a:r>
            <a:r>
              <a:rPr lang="en-US" sz="2400" dirty="0" smtClean="0"/>
              <a:t> </a:t>
            </a:r>
            <a:r>
              <a:rPr lang="en-US" sz="2400" dirty="0" err="1" smtClean="0"/>
              <a:t>si</a:t>
            </a:r>
            <a:r>
              <a:rPr lang="en-US" sz="2400" dirty="0" smtClean="0"/>
              <a:t> </a:t>
            </a:r>
            <a:r>
              <a:rPr lang="en-US" sz="2400" i="1" dirty="0" smtClean="0"/>
              <a:t>hacker</a:t>
            </a:r>
            <a:r>
              <a:rPr lang="en-US" sz="2400" dirty="0" smtClean="0"/>
              <a:t>.</a:t>
            </a:r>
          </a:p>
          <a:p>
            <a:pPr marL="350838" indent="-350838" algn="just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§"/>
              <a:defRPr/>
            </a:pPr>
            <a:endParaRPr lang="en-US" sz="2400" b="1" i="1" dirty="0" smtClean="0"/>
          </a:p>
          <a:p>
            <a:pPr marL="350838" indent="-350838" algn="just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400" b="1" i="1" dirty="0" smtClean="0"/>
              <a:t>Theft of Information</a:t>
            </a:r>
            <a:r>
              <a:rPr lang="en-US" sz="2400" dirty="0" smtClean="0"/>
              <a:t>: </a:t>
            </a:r>
            <a:r>
              <a:rPr lang="en-US" sz="2400" dirty="0" err="1" smtClean="0"/>
              <a:t>Penyerang</a:t>
            </a:r>
            <a:r>
              <a:rPr lang="en-US" sz="2400" dirty="0" smtClean="0"/>
              <a:t> </a:t>
            </a:r>
            <a:r>
              <a:rPr lang="en-US" sz="2400" dirty="0" err="1" smtClean="0"/>
              <a:t>akan</a:t>
            </a:r>
            <a:r>
              <a:rPr lang="en-US" sz="2400" dirty="0" smtClean="0"/>
              <a:t> </a:t>
            </a:r>
            <a:r>
              <a:rPr lang="en-US" sz="2400" dirty="0" err="1" smtClean="0"/>
              <a:t>mencuri</a:t>
            </a:r>
            <a:r>
              <a:rPr lang="en-US" sz="2400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 </a:t>
            </a:r>
            <a:r>
              <a:rPr lang="en-US" sz="2400" dirty="0" err="1" smtClean="0"/>
              <a:t>rahasia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suatu</a:t>
            </a:r>
            <a:r>
              <a:rPr lang="en-US" sz="2400" dirty="0" smtClean="0"/>
              <a:t> </a:t>
            </a:r>
            <a:r>
              <a:rPr lang="en-US" sz="2400" dirty="0" err="1" smtClean="0"/>
              <a:t>perusahaan</a:t>
            </a:r>
            <a:r>
              <a:rPr lang="en-US" sz="2400" dirty="0" smtClean="0"/>
              <a:t>. Hal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dilakukan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menggunakan</a:t>
            </a:r>
            <a:r>
              <a:rPr lang="en-US" sz="2400" dirty="0" smtClean="0"/>
              <a:t> program </a:t>
            </a:r>
            <a:r>
              <a:rPr lang="en-US" sz="2400" dirty="0" err="1" smtClean="0"/>
              <a:t>pembobol</a:t>
            </a:r>
            <a:r>
              <a:rPr lang="en-US" sz="2400" dirty="0" smtClean="0"/>
              <a:t> </a:t>
            </a:r>
            <a:r>
              <a:rPr lang="en-US" sz="2400" i="1" dirty="0" smtClean="0"/>
              <a:t>password</a:t>
            </a:r>
            <a:r>
              <a:rPr lang="en-US" sz="2400" dirty="0" smtClean="0"/>
              <a:t>, </a:t>
            </a:r>
            <a:r>
              <a:rPr lang="en-US" sz="2400" dirty="0" err="1" smtClean="0"/>
              <a:t>dan</a:t>
            </a:r>
            <a:r>
              <a:rPr lang="en-US" sz="2400" dirty="0" smtClean="0"/>
              <a:t> lain-lain. </a:t>
            </a:r>
          </a:p>
          <a:p>
            <a:pPr marL="350838" indent="-350838"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sz="2400" b="1" i="1" dirty="0" smtClean="0"/>
          </a:p>
        </p:txBody>
      </p:sp>
      <p:sp>
        <p:nvSpPr>
          <p:cNvPr id="3" name="Title 3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Istilah</a:t>
            </a:r>
            <a:r>
              <a:rPr lang="en-US" dirty="0" smtClean="0"/>
              <a:t> </a:t>
            </a:r>
            <a:r>
              <a:rPr lang="en-US" dirty="0" err="1" smtClean="0"/>
              <a:t>keamanan</a:t>
            </a:r>
            <a:r>
              <a:rPr lang="en-US" dirty="0" smtClean="0"/>
              <a:t> </a:t>
            </a:r>
            <a:r>
              <a:rPr lang="en-US" dirty="0" err="1" smtClean="0"/>
              <a:t>jaringan</a:t>
            </a:r>
            <a:r>
              <a:rPr lang="en-US" dirty="0" smtClean="0"/>
              <a:t> (2)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1066800"/>
            <a:ext cx="7848600" cy="5334000"/>
          </a:xfrm>
        </p:spPr>
        <p:txBody>
          <a:bodyPr>
            <a:normAutofit lnSpcReduction="10000"/>
          </a:bodyPr>
          <a:lstStyle/>
          <a:p>
            <a:pPr marL="274320" indent="-274320" algn="just" eaLnBrk="1" fontAlgn="auto" hangingPunct="1">
              <a:lnSpc>
                <a:spcPct val="80000"/>
              </a:lnSpc>
              <a:spcBef>
                <a:spcPct val="100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400" b="1" i="1" dirty="0" smtClean="0"/>
              <a:t>Corruption of Data</a:t>
            </a:r>
            <a:r>
              <a:rPr lang="en-US" sz="2400" dirty="0" smtClean="0"/>
              <a:t>: </a:t>
            </a:r>
            <a:r>
              <a:rPr lang="en-US" sz="2400" dirty="0" err="1" smtClean="0"/>
              <a:t>Penyerang</a:t>
            </a:r>
            <a:r>
              <a:rPr lang="en-US" sz="2400" dirty="0" smtClean="0"/>
              <a:t> </a:t>
            </a:r>
            <a:r>
              <a:rPr lang="en-US" sz="2400" dirty="0" err="1" smtClean="0"/>
              <a:t>akan</a:t>
            </a:r>
            <a:r>
              <a:rPr lang="en-US" sz="2400" dirty="0" smtClean="0"/>
              <a:t> </a:t>
            </a:r>
            <a:r>
              <a:rPr lang="en-US" sz="2400" dirty="0" err="1" smtClean="0"/>
              <a:t>merusak</a:t>
            </a:r>
            <a:r>
              <a:rPr lang="en-US" sz="2400" dirty="0" smtClean="0"/>
              <a:t> data yang </a:t>
            </a:r>
            <a:r>
              <a:rPr lang="en-US" sz="2400" dirty="0" err="1" smtClean="0"/>
              <a:t>selama</a:t>
            </a:r>
            <a:r>
              <a:rPr lang="en-US" sz="2400" dirty="0" smtClean="0"/>
              <a:t>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disimpan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harddisk</a:t>
            </a:r>
            <a:r>
              <a:rPr lang="en-US" sz="2400" dirty="0" smtClean="0"/>
              <a:t>  </a:t>
            </a:r>
            <a:r>
              <a:rPr lang="en-US" sz="2400" dirty="0" err="1" smtClean="0"/>
              <a:t>suatu</a:t>
            </a:r>
            <a:r>
              <a:rPr lang="en-US" sz="2400" dirty="0" smtClean="0"/>
              <a:t> host.</a:t>
            </a:r>
          </a:p>
          <a:p>
            <a:pPr marL="274320" indent="-274320" algn="just" eaLnBrk="1" fontAlgn="auto" hangingPunct="1">
              <a:lnSpc>
                <a:spcPct val="80000"/>
              </a:lnSpc>
              <a:spcBef>
                <a:spcPct val="100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§"/>
              <a:defRPr/>
            </a:pPr>
            <a:endParaRPr lang="en-US" sz="2400" b="1" dirty="0" smtClean="0"/>
          </a:p>
          <a:p>
            <a:pPr marL="274320" indent="-274320" algn="just" eaLnBrk="1" fontAlgn="auto" hangingPunct="1">
              <a:lnSpc>
                <a:spcPct val="80000"/>
              </a:lnSpc>
              <a:spcBef>
                <a:spcPct val="100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400" b="1" dirty="0" smtClean="0"/>
              <a:t>Spoofing</a:t>
            </a:r>
            <a:r>
              <a:rPr lang="en-US" sz="2400" dirty="0" smtClean="0"/>
              <a:t>, </a:t>
            </a:r>
            <a:r>
              <a:rPr lang="en-US" sz="2400" dirty="0" err="1" smtClean="0"/>
              <a:t>yaitu</a:t>
            </a:r>
            <a:r>
              <a:rPr lang="en-US" sz="2400" dirty="0" smtClean="0"/>
              <a:t> </a:t>
            </a:r>
            <a:r>
              <a:rPr lang="en-US" sz="2400" dirty="0" err="1" smtClean="0"/>
              <a:t>sebuah</a:t>
            </a:r>
            <a:r>
              <a:rPr lang="en-US" sz="2400" dirty="0" smtClean="0"/>
              <a:t> </a:t>
            </a:r>
            <a:r>
              <a:rPr lang="en-US" sz="2400" dirty="0" err="1" smtClean="0"/>
              <a:t>bentuk</a:t>
            </a:r>
            <a:r>
              <a:rPr lang="en-US" sz="2400" dirty="0" smtClean="0"/>
              <a:t> </a:t>
            </a:r>
            <a:r>
              <a:rPr lang="en-US" sz="2400" dirty="0" err="1" smtClean="0"/>
              <a:t>kegiatan</a:t>
            </a:r>
            <a:r>
              <a:rPr lang="en-US" sz="2400" dirty="0" smtClean="0"/>
              <a:t> </a:t>
            </a:r>
            <a:r>
              <a:rPr lang="en-US" sz="2400" dirty="0" err="1" smtClean="0"/>
              <a:t>pemalsuan</a:t>
            </a:r>
            <a:r>
              <a:rPr lang="en-US" sz="2400" dirty="0" smtClean="0"/>
              <a:t> </a:t>
            </a:r>
            <a:r>
              <a:rPr lang="en-US" sz="2400" dirty="0" err="1" smtClean="0"/>
              <a:t>di</a:t>
            </a:r>
            <a:r>
              <a:rPr lang="en-US" sz="2400" dirty="0" smtClean="0"/>
              <a:t> </a:t>
            </a:r>
            <a:r>
              <a:rPr lang="en-US" sz="2400" dirty="0" err="1" smtClean="0"/>
              <a:t>mana</a:t>
            </a:r>
            <a:r>
              <a:rPr lang="en-US" sz="2400" dirty="0" smtClean="0"/>
              <a:t> </a:t>
            </a:r>
            <a:r>
              <a:rPr lang="en-US" sz="2400" dirty="0" err="1" smtClean="0"/>
              <a:t>seorang</a:t>
            </a:r>
            <a:r>
              <a:rPr lang="en-US" sz="2400" dirty="0" smtClean="0"/>
              <a:t> hacker </a:t>
            </a:r>
            <a:r>
              <a:rPr lang="en-US" sz="2400" dirty="0" err="1" smtClean="0"/>
              <a:t>memalsukan</a:t>
            </a:r>
            <a:r>
              <a:rPr lang="en-US" sz="2400" dirty="0" smtClean="0"/>
              <a:t> (</a:t>
            </a:r>
            <a:r>
              <a:rPr lang="en-US" sz="2400" i="1" dirty="0" smtClean="0"/>
              <a:t>to masquerade</a:t>
            </a:r>
            <a:r>
              <a:rPr lang="en-US" sz="2400" dirty="0" smtClean="0"/>
              <a:t>) </a:t>
            </a:r>
            <a:r>
              <a:rPr lang="en-US" sz="2400" dirty="0" err="1" smtClean="0"/>
              <a:t>identitas</a:t>
            </a:r>
            <a:r>
              <a:rPr lang="en-US" sz="2400" dirty="0" smtClean="0"/>
              <a:t> </a:t>
            </a:r>
            <a:r>
              <a:rPr lang="en-US" sz="2400" dirty="0" err="1" smtClean="0"/>
              <a:t>seorang</a:t>
            </a:r>
            <a:r>
              <a:rPr lang="en-US" sz="2400" dirty="0" smtClean="0"/>
              <a:t> user </a:t>
            </a:r>
            <a:r>
              <a:rPr lang="en-US" sz="2400" dirty="0" err="1" smtClean="0"/>
              <a:t>hingga</a:t>
            </a:r>
            <a:r>
              <a:rPr lang="en-US" sz="2400" dirty="0" smtClean="0"/>
              <a:t> </a:t>
            </a:r>
            <a:r>
              <a:rPr lang="en-US" sz="2400" dirty="0" err="1" smtClean="0"/>
              <a:t>dia</a:t>
            </a:r>
            <a:r>
              <a:rPr lang="en-US" sz="2400" dirty="0" smtClean="0"/>
              <a:t> </a:t>
            </a:r>
            <a:r>
              <a:rPr lang="en-US" sz="2400" dirty="0" err="1" smtClean="0"/>
              <a:t>berhasil</a:t>
            </a:r>
            <a:r>
              <a:rPr lang="en-US" sz="2400" dirty="0" smtClean="0"/>
              <a:t> </a:t>
            </a:r>
            <a:r>
              <a:rPr lang="en-US" sz="2400" dirty="0" err="1" smtClean="0"/>
              <a:t>secara</a:t>
            </a:r>
            <a:r>
              <a:rPr lang="en-US" sz="2400" dirty="0" smtClean="0"/>
              <a:t> </a:t>
            </a:r>
            <a:r>
              <a:rPr lang="en-US" sz="2400" dirty="0" err="1" smtClean="0"/>
              <a:t>ilegal</a:t>
            </a:r>
            <a:r>
              <a:rPr lang="en-US" sz="2400" dirty="0" smtClean="0"/>
              <a:t> logon </a:t>
            </a:r>
            <a:r>
              <a:rPr lang="en-US" sz="2400" dirty="0" err="1" smtClean="0"/>
              <a:t>atau</a:t>
            </a:r>
            <a:r>
              <a:rPr lang="en-US" sz="2400" dirty="0" smtClean="0"/>
              <a:t> login </a:t>
            </a:r>
            <a:r>
              <a:rPr lang="en-US" sz="2400" dirty="0" err="1" smtClean="0"/>
              <a:t>ke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satu</a:t>
            </a:r>
            <a:r>
              <a:rPr lang="en-US" sz="2400" dirty="0" smtClean="0"/>
              <a:t> </a:t>
            </a:r>
            <a:r>
              <a:rPr lang="en-US" sz="2400" dirty="0" err="1" smtClean="0"/>
              <a:t>jaringan</a:t>
            </a:r>
            <a:r>
              <a:rPr lang="en-US" sz="2400" dirty="0" smtClean="0"/>
              <a:t> </a:t>
            </a:r>
            <a:r>
              <a:rPr lang="en-US" sz="2400" dirty="0" err="1" smtClean="0"/>
              <a:t>komputer</a:t>
            </a:r>
            <a:r>
              <a:rPr lang="en-US" sz="2400" dirty="0" smtClean="0"/>
              <a:t> </a:t>
            </a:r>
            <a:r>
              <a:rPr lang="en-US" sz="2400" dirty="0" err="1" smtClean="0"/>
              <a:t>seolah-olah</a:t>
            </a:r>
            <a:r>
              <a:rPr lang="en-US" sz="2400" dirty="0" smtClean="0"/>
              <a:t> </a:t>
            </a:r>
            <a:r>
              <a:rPr lang="en-US" sz="2400" dirty="0" err="1" smtClean="0"/>
              <a:t>seperti</a:t>
            </a:r>
            <a:r>
              <a:rPr lang="en-US" sz="2400" dirty="0" smtClean="0"/>
              <a:t> user yang </a:t>
            </a:r>
            <a:r>
              <a:rPr lang="en-US" sz="2400" dirty="0" err="1" smtClean="0"/>
              <a:t>asli</a:t>
            </a:r>
            <a:r>
              <a:rPr lang="en-US" sz="2400" dirty="0" smtClean="0"/>
              <a:t>.</a:t>
            </a:r>
          </a:p>
          <a:p>
            <a:pPr marL="274320" indent="-274320" algn="just" eaLnBrk="1" fontAlgn="auto" hangingPunct="1">
              <a:lnSpc>
                <a:spcPct val="80000"/>
              </a:lnSpc>
              <a:spcBef>
                <a:spcPct val="100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§"/>
              <a:defRPr/>
            </a:pPr>
            <a:endParaRPr lang="en-US" sz="2400" dirty="0" smtClean="0"/>
          </a:p>
          <a:p>
            <a:pPr marL="274320" indent="-274320" algn="just" eaLnBrk="1" fontAlgn="auto" hangingPunct="1">
              <a:lnSpc>
                <a:spcPct val="80000"/>
              </a:lnSpc>
              <a:spcBef>
                <a:spcPct val="100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400" b="1" dirty="0" smtClean="0"/>
              <a:t>Sniffer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kata</a:t>
            </a:r>
            <a:r>
              <a:rPr lang="en-US" sz="2400" dirty="0" smtClean="0"/>
              <a:t> lain </a:t>
            </a:r>
            <a:r>
              <a:rPr lang="en-US" sz="2400" dirty="0" err="1" smtClean="0"/>
              <a:t>dari</a:t>
            </a:r>
            <a:r>
              <a:rPr lang="en-US" sz="2400" dirty="0" smtClean="0"/>
              <a:t> "network </a:t>
            </a:r>
            <a:r>
              <a:rPr lang="en-US" sz="2400" dirty="0" err="1" smtClean="0"/>
              <a:t>analyser</a:t>
            </a:r>
            <a:r>
              <a:rPr lang="en-US" sz="2400" dirty="0" smtClean="0"/>
              <a:t>" yang </a:t>
            </a:r>
            <a:r>
              <a:rPr lang="en-US" sz="2400" dirty="0" err="1" smtClean="0"/>
              <a:t>berfungsi</a:t>
            </a:r>
            <a:r>
              <a:rPr lang="en-US" sz="2400" dirty="0" smtClean="0"/>
              <a:t> </a:t>
            </a:r>
            <a:r>
              <a:rPr lang="en-US" sz="2400" dirty="0" err="1" smtClean="0"/>
              <a:t>sebagai</a:t>
            </a:r>
            <a:r>
              <a:rPr lang="en-US" sz="2400" dirty="0" smtClean="0"/>
              <a:t> </a:t>
            </a:r>
            <a:r>
              <a:rPr lang="en-US" sz="2400" dirty="0" err="1" smtClean="0"/>
              <a:t>alat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memonitor</a:t>
            </a:r>
            <a:r>
              <a:rPr lang="en-US" sz="2400" dirty="0" smtClean="0"/>
              <a:t> </a:t>
            </a:r>
            <a:r>
              <a:rPr lang="en-US" sz="2400" dirty="0" err="1" smtClean="0"/>
              <a:t>jaringan</a:t>
            </a:r>
            <a:r>
              <a:rPr lang="en-US" sz="2400" dirty="0" smtClean="0"/>
              <a:t> </a:t>
            </a:r>
            <a:r>
              <a:rPr lang="en-US" sz="2400" dirty="0" err="1" smtClean="0"/>
              <a:t>komputer</a:t>
            </a:r>
            <a:r>
              <a:rPr lang="en-US" sz="2400" dirty="0" smtClean="0"/>
              <a:t>. </a:t>
            </a:r>
            <a:r>
              <a:rPr lang="en-US" sz="2400" dirty="0" err="1" smtClean="0"/>
              <a:t>Alat</a:t>
            </a:r>
            <a:r>
              <a:rPr lang="en-US" sz="2400" dirty="0" smtClean="0"/>
              <a:t>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dioperasikan</a:t>
            </a:r>
            <a:r>
              <a:rPr lang="en-US" sz="2400" dirty="0" smtClean="0"/>
              <a:t> </a:t>
            </a:r>
            <a:r>
              <a:rPr lang="en-US" sz="2400" dirty="0" err="1" smtClean="0"/>
              <a:t>hampir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seluruh</a:t>
            </a:r>
            <a:r>
              <a:rPr lang="en-US" sz="2400" dirty="0" smtClean="0"/>
              <a:t> </a:t>
            </a:r>
            <a:r>
              <a:rPr lang="en-US" sz="2400" dirty="0" err="1" smtClean="0"/>
              <a:t>tipe</a:t>
            </a:r>
            <a:r>
              <a:rPr lang="en-US" sz="2400" dirty="0" smtClean="0"/>
              <a:t> </a:t>
            </a:r>
            <a:r>
              <a:rPr lang="en-US" sz="2400" dirty="0" err="1" smtClean="0"/>
              <a:t>protokol</a:t>
            </a:r>
            <a:r>
              <a:rPr lang="en-US" sz="2400" dirty="0" smtClean="0"/>
              <a:t> </a:t>
            </a:r>
            <a:r>
              <a:rPr lang="en-US" sz="2400" dirty="0" err="1" smtClean="0"/>
              <a:t>seperti</a:t>
            </a:r>
            <a:r>
              <a:rPr lang="en-US" sz="2400" dirty="0" smtClean="0"/>
              <a:t> Ethernet, TCP/IP, IPX,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lainnya</a:t>
            </a:r>
            <a:r>
              <a:rPr lang="en-US" sz="2400" dirty="0" smtClean="0"/>
              <a:t>. </a:t>
            </a:r>
          </a:p>
          <a:p>
            <a:pPr marL="274320" indent="-274320" algn="just" eaLnBrk="1" fontAlgn="auto" hangingPunct="1">
              <a:lnSpc>
                <a:spcPct val="80000"/>
              </a:lnSpc>
              <a:spcBef>
                <a:spcPct val="100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§"/>
              <a:defRPr/>
            </a:pPr>
            <a:endParaRPr lang="en-US" sz="2400" dirty="0" smtClean="0"/>
          </a:p>
          <a:p>
            <a:pPr marL="274320" indent="-274320" algn="just" eaLnBrk="1" fontAlgn="auto" hangingPunct="1">
              <a:lnSpc>
                <a:spcPct val="80000"/>
              </a:lnSpc>
              <a:spcBef>
                <a:spcPct val="1000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400" b="1" dirty="0" smtClean="0"/>
              <a:t>Password Cracker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sebuah</a:t>
            </a:r>
            <a:r>
              <a:rPr lang="en-US" sz="2400" dirty="0" smtClean="0"/>
              <a:t> program yang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membuka</a:t>
            </a:r>
            <a:r>
              <a:rPr lang="en-US" sz="2400" dirty="0" smtClean="0"/>
              <a:t> </a:t>
            </a:r>
            <a:r>
              <a:rPr lang="en-US" sz="2400" dirty="0" err="1" smtClean="0"/>
              <a:t>enkripsi</a:t>
            </a:r>
            <a:r>
              <a:rPr lang="en-US" sz="2400" dirty="0" smtClean="0"/>
              <a:t> </a:t>
            </a:r>
            <a:r>
              <a:rPr lang="en-US" sz="2400" dirty="0" err="1" smtClean="0"/>
              <a:t>sebuah</a:t>
            </a:r>
            <a:r>
              <a:rPr lang="en-US" sz="2400" dirty="0" smtClean="0"/>
              <a:t> password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sebaliknya</a:t>
            </a:r>
            <a:r>
              <a:rPr lang="en-US" sz="2400" dirty="0" smtClean="0"/>
              <a:t> </a:t>
            </a:r>
            <a:r>
              <a:rPr lang="en-US" sz="2400" dirty="0" err="1" smtClean="0"/>
              <a:t>malah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mematikan</a:t>
            </a:r>
            <a:r>
              <a:rPr lang="en-US" sz="2400" dirty="0" smtClean="0"/>
              <a:t> </a:t>
            </a:r>
            <a:r>
              <a:rPr lang="en-US" sz="2400" dirty="0" err="1" smtClean="0"/>
              <a:t>sistem</a:t>
            </a:r>
            <a:r>
              <a:rPr lang="en-US" sz="2400" dirty="0" smtClean="0"/>
              <a:t> </a:t>
            </a:r>
            <a:r>
              <a:rPr lang="en-US" sz="2400" dirty="0" err="1" smtClean="0"/>
              <a:t>pengamanan</a:t>
            </a:r>
            <a:r>
              <a:rPr lang="en-US" sz="2400" dirty="0" smtClean="0"/>
              <a:t> password.</a:t>
            </a:r>
          </a:p>
        </p:txBody>
      </p:sp>
      <p:sp>
        <p:nvSpPr>
          <p:cNvPr id="3" name="Title 3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Istilah</a:t>
            </a:r>
            <a:r>
              <a:rPr lang="en-US" dirty="0" smtClean="0"/>
              <a:t> </a:t>
            </a:r>
            <a:r>
              <a:rPr lang="en-US" dirty="0" err="1" smtClean="0"/>
              <a:t>keamanan</a:t>
            </a:r>
            <a:r>
              <a:rPr lang="en-US" dirty="0" smtClean="0"/>
              <a:t> </a:t>
            </a:r>
            <a:r>
              <a:rPr lang="en-US" dirty="0" err="1" smtClean="0"/>
              <a:t>jaringan</a:t>
            </a:r>
            <a:r>
              <a:rPr lang="en-US" dirty="0" smtClean="0"/>
              <a:t> (3)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idx="1"/>
          </p:nvPr>
        </p:nvSpPr>
        <p:spPr>
          <a:xfrm>
            <a:off x="76200" y="1112838"/>
            <a:ext cx="8077200" cy="5211762"/>
          </a:xfrm>
        </p:spPr>
        <p:txBody>
          <a:bodyPr>
            <a:normAutofit lnSpcReduction="10000"/>
          </a:bodyPr>
          <a:lstStyle/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sz="2400" b="1" dirty="0" smtClean="0"/>
              <a:t>Destructive Devices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sekumpulan</a:t>
            </a:r>
            <a:r>
              <a:rPr lang="en-US" sz="2400" dirty="0" smtClean="0"/>
              <a:t> program 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dirty="0" smtClean="0"/>
              <a:t>	virus yang </a:t>
            </a:r>
            <a:r>
              <a:rPr lang="en-US" sz="2400" dirty="0" err="1" smtClean="0"/>
              <a:t>dibuat</a:t>
            </a:r>
            <a:r>
              <a:rPr lang="en-US" sz="2400" dirty="0" smtClean="0"/>
              <a:t> </a:t>
            </a:r>
            <a:r>
              <a:rPr lang="en-US" sz="2400" dirty="0" err="1" smtClean="0"/>
              <a:t>khusus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melakukan</a:t>
            </a:r>
            <a:r>
              <a:rPr lang="en-US" sz="2400" dirty="0" smtClean="0"/>
              <a:t> 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dirty="0" smtClean="0"/>
              <a:t>	</a:t>
            </a:r>
            <a:r>
              <a:rPr lang="en-US" sz="2400" dirty="0" err="1" smtClean="0"/>
              <a:t>penghancuran</a:t>
            </a:r>
            <a:r>
              <a:rPr lang="en-US" sz="2400" dirty="0" smtClean="0"/>
              <a:t> data-data, </a:t>
            </a:r>
            <a:r>
              <a:rPr lang="en-US" sz="2400" dirty="0" err="1" smtClean="0"/>
              <a:t>di</a:t>
            </a:r>
            <a:r>
              <a:rPr lang="en-US" sz="2400" dirty="0" smtClean="0"/>
              <a:t> </a:t>
            </a:r>
            <a:r>
              <a:rPr lang="en-US" sz="2400" dirty="0" err="1" smtClean="0"/>
              <a:t>antaranya</a:t>
            </a:r>
            <a:r>
              <a:rPr lang="en-US" sz="2400" dirty="0" smtClean="0"/>
              <a:t> Trojan Horse, Worms, Email Bombs, </a:t>
            </a:r>
            <a:r>
              <a:rPr lang="en-US" sz="2400" dirty="0" err="1" smtClean="0"/>
              <a:t>dan</a:t>
            </a:r>
            <a:r>
              <a:rPr lang="en-US" sz="2400" dirty="0" smtClean="0"/>
              <a:t> Nukes.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endParaRPr lang="en-US" sz="2400" dirty="0" smtClean="0"/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sz="2400" b="1" dirty="0" smtClean="0"/>
              <a:t>Scanner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sebuah</a:t>
            </a:r>
            <a:r>
              <a:rPr lang="en-US" sz="2400" dirty="0" smtClean="0"/>
              <a:t> program yang </a:t>
            </a:r>
            <a:r>
              <a:rPr lang="en-US" sz="2400" dirty="0" err="1" smtClean="0"/>
              <a:t>secara</a:t>
            </a:r>
            <a:r>
              <a:rPr lang="en-US" sz="2400" dirty="0" smtClean="0"/>
              <a:t> </a:t>
            </a:r>
            <a:r>
              <a:rPr lang="en-US" sz="2400" dirty="0" err="1" smtClean="0"/>
              <a:t>otomatis</a:t>
            </a:r>
            <a:r>
              <a:rPr lang="en-US" sz="2400" dirty="0" smtClean="0"/>
              <a:t> </a:t>
            </a:r>
            <a:r>
              <a:rPr lang="en-US" sz="2400" dirty="0" err="1" smtClean="0"/>
              <a:t>akan</a:t>
            </a:r>
            <a:r>
              <a:rPr lang="en-US" sz="2400" dirty="0" smtClean="0"/>
              <a:t> </a:t>
            </a:r>
            <a:r>
              <a:rPr lang="en-US" sz="2400" dirty="0" err="1" smtClean="0"/>
              <a:t>mendeteksi</a:t>
            </a:r>
            <a:r>
              <a:rPr lang="en-US" sz="2400" dirty="0" smtClean="0"/>
              <a:t> </a:t>
            </a:r>
            <a:r>
              <a:rPr lang="en-US" sz="2400" dirty="0" err="1" smtClean="0"/>
              <a:t>kelemahan</a:t>
            </a:r>
            <a:r>
              <a:rPr lang="en-US" sz="2400" dirty="0" smtClean="0"/>
              <a:t> (</a:t>
            </a:r>
            <a:r>
              <a:rPr lang="en-US" sz="2400" i="1" dirty="0" smtClean="0"/>
              <a:t>security weaknesses</a:t>
            </a:r>
            <a:r>
              <a:rPr lang="en-US" sz="2400" dirty="0" smtClean="0"/>
              <a:t>) </a:t>
            </a:r>
            <a:r>
              <a:rPr lang="en-US" sz="2400" dirty="0" err="1" smtClean="0"/>
              <a:t>sebuah</a:t>
            </a:r>
            <a:r>
              <a:rPr lang="en-US" sz="2400" dirty="0" smtClean="0"/>
              <a:t> </a:t>
            </a:r>
            <a:r>
              <a:rPr lang="en-US" sz="2400" dirty="0" err="1" smtClean="0"/>
              <a:t>komputer</a:t>
            </a:r>
            <a:r>
              <a:rPr lang="en-US" sz="2400" dirty="0" smtClean="0"/>
              <a:t> </a:t>
            </a:r>
            <a:r>
              <a:rPr lang="en-US" sz="2400" dirty="0" err="1" smtClean="0"/>
              <a:t>di</a:t>
            </a:r>
            <a:r>
              <a:rPr lang="en-US" sz="2400" dirty="0" smtClean="0"/>
              <a:t> </a:t>
            </a:r>
            <a:r>
              <a:rPr lang="en-US" sz="2400" dirty="0" err="1" smtClean="0"/>
              <a:t>jaringan</a:t>
            </a:r>
            <a:r>
              <a:rPr lang="en-US" sz="2400" dirty="0" smtClean="0"/>
              <a:t> </a:t>
            </a:r>
            <a:r>
              <a:rPr lang="en-US" sz="2400" dirty="0" err="1" smtClean="0"/>
              <a:t>lokal</a:t>
            </a:r>
            <a:r>
              <a:rPr lang="en-US" sz="2400" dirty="0" smtClean="0"/>
              <a:t> (local host) </a:t>
            </a:r>
            <a:r>
              <a:rPr lang="en-US" sz="2400" dirty="0" err="1" smtClean="0"/>
              <a:t>ataupun</a:t>
            </a:r>
            <a:r>
              <a:rPr lang="en-US" sz="2400" dirty="0" smtClean="0"/>
              <a:t> </a:t>
            </a:r>
            <a:r>
              <a:rPr lang="en-US" sz="2400" dirty="0" err="1" smtClean="0"/>
              <a:t>komputer</a:t>
            </a:r>
            <a:r>
              <a:rPr lang="en-US" sz="2400" dirty="0" smtClean="0"/>
              <a:t> </a:t>
            </a:r>
            <a:r>
              <a:rPr lang="en-US" sz="2400" dirty="0" err="1" smtClean="0"/>
              <a:t>di</a:t>
            </a:r>
            <a:r>
              <a:rPr lang="en-US" sz="2400" dirty="0" smtClean="0"/>
              <a:t> </a:t>
            </a:r>
            <a:r>
              <a:rPr lang="en-US" sz="2400" dirty="0" err="1" smtClean="0"/>
              <a:t>jaringan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lokasi</a:t>
            </a:r>
            <a:r>
              <a:rPr lang="en-US" sz="2400" dirty="0" smtClean="0"/>
              <a:t> lain (remote host). </a:t>
            </a:r>
            <a:r>
              <a:rPr lang="en-US" sz="2400" dirty="0" err="1" smtClean="0"/>
              <a:t>Oleh</a:t>
            </a:r>
            <a:r>
              <a:rPr lang="en-US" sz="2400" dirty="0" smtClean="0"/>
              <a:t> </a:t>
            </a:r>
            <a:r>
              <a:rPr lang="en-US" sz="2400" dirty="0" err="1" smtClean="0"/>
              <a:t>karena</a:t>
            </a:r>
            <a:r>
              <a:rPr lang="en-US" sz="2400" dirty="0" smtClean="0"/>
              <a:t> </a:t>
            </a:r>
            <a:r>
              <a:rPr lang="en-US" sz="2400" dirty="0" err="1" smtClean="0"/>
              <a:t>itu</a:t>
            </a:r>
            <a:r>
              <a:rPr lang="en-US" sz="2400" dirty="0" smtClean="0"/>
              <a:t>,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menggunakan</a:t>
            </a:r>
            <a:r>
              <a:rPr lang="en-US" sz="2400" dirty="0" smtClean="0"/>
              <a:t> program </a:t>
            </a:r>
            <a:r>
              <a:rPr lang="en-US" sz="2400" dirty="0" err="1" smtClean="0"/>
              <a:t>ini</a:t>
            </a:r>
            <a:r>
              <a:rPr lang="en-US" sz="2400" dirty="0" smtClean="0"/>
              <a:t>, </a:t>
            </a:r>
            <a:r>
              <a:rPr lang="en-US" sz="2400" dirty="0" err="1" smtClean="0"/>
              <a:t>seorang</a:t>
            </a:r>
            <a:r>
              <a:rPr lang="en-US" sz="2400" dirty="0" smtClean="0"/>
              <a:t> hacker yang </a:t>
            </a:r>
            <a:r>
              <a:rPr lang="en-US" sz="2400" dirty="0" err="1" smtClean="0"/>
              <a:t>secara</a:t>
            </a:r>
            <a:r>
              <a:rPr lang="en-US" sz="2400" dirty="0" smtClean="0"/>
              <a:t> </a:t>
            </a:r>
            <a:r>
              <a:rPr lang="en-US" sz="2400" dirty="0" err="1" smtClean="0"/>
              <a:t>fisik</a:t>
            </a:r>
            <a:r>
              <a:rPr lang="en-US" sz="2400" dirty="0" smtClean="0"/>
              <a:t> </a:t>
            </a:r>
            <a:r>
              <a:rPr lang="en-US" sz="2400" dirty="0" err="1" smtClean="0"/>
              <a:t>berada</a:t>
            </a:r>
            <a:r>
              <a:rPr lang="en-US" sz="2400" dirty="0" smtClean="0"/>
              <a:t> </a:t>
            </a:r>
            <a:r>
              <a:rPr lang="en-US" sz="2400" dirty="0" err="1" smtClean="0"/>
              <a:t>di</a:t>
            </a:r>
            <a:r>
              <a:rPr lang="en-US" sz="2400" dirty="0" smtClean="0"/>
              <a:t> </a:t>
            </a:r>
            <a:r>
              <a:rPr lang="en-US" sz="2400" dirty="0" err="1" smtClean="0"/>
              <a:t>Inggris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mudah</a:t>
            </a:r>
            <a:r>
              <a:rPr lang="en-US" sz="2400" dirty="0" smtClean="0"/>
              <a:t> </a:t>
            </a:r>
            <a:r>
              <a:rPr lang="en-US" sz="2400" dirty="0" err="1" smtClean="0"/>
              <a:t>menemukan</a:t>
            </a:r>
            <a:r>
              <a:rPr lang="en-US" sz="2400" dirty="0" smtClean="0"/>
              <a:t> </a:t>
            </a:r>
            <a:r>
              <a:rPr lang="en-US" sz="2400" i="1" dirty="0" smtClean="0"/>
              <a:t>security weaknesses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sebuah</a:t>
            </a:r>
            <a:r>
              <a:rPr lang="en-US" sz="2400" dirty="0" smtClean="0"/>
              <a:t> server </a:t>
            </a:r>
            <a:r>
              <a:rPr lang="en-US" sz="2400" dirty="0" err="1" smtClean="0"/>
              <a:t>di</a:t>
            </a:r>
            <a:r>
              <a:rPr lang="en-US" sz="2400" dirty="0" smtClean="0"/>
              <a:t> </a:t>
            </a:r>
            <a:r>
              <a:rPr lang="en-US" sz="2400" dirty="0" err="1" smtClean="0"/>
              <a:t>Amerika</a:t>
            </a:r>
            <a:r>
              <a:rPr lang="en-US" sz="2400" dirty="0" smtClean="0"/>
              <a:t> </a:t>
            </a:r>
            <a:r>
              <a:rPr lang="en-US" sz="2400" dirty="0" err="1" smtClean="0"/>
              <a:t>ataupun</a:t>
            </a:r>
            <a:r>
              <a:rPr lang="en-US" sz="2400" dirty="0" smtClean="0"/>
              <a:t> </a:t>
            </a:r>
            <a:r>
              <a:rPr lang="en-US" sz="2400" dirty="0" err="1" smtClean="0"/>
              <a:t>di</a:t>
            </a:r>
            <a:r>
              <a:rPr lang="en-US" sz="2400" dirty="0" smtClean="0"/>
              <a:t> </a:t>
            </a:r>
            <a:r>
              <a:rPr lang="en-US" sz="2400" dirty="0" err="1" smtClean="0"/>
              <a:t>belahan</a:t>
            </a:r>
            <a:r>
              <a:rPr lang="en-US" sz="2400" dirty="0" smtClean="0"/>
              <a:t> </a:t>
            </a:r>
            <a:r>
              <a:rPr lang="en-US" sz="2400" dirty="0" err="1" smtClean="0"/>
              <a:t>dunia</a:t>
            </a:r>
            <a:r>
              <a:rPr lang="en-US" sz="2400" dirty="0" smtClean="0"/>
              <a:t> </a:t>
            </a:r>
            <a:r>
              <a:rPr lang="en-US" sz="2400" dirty="0" err="1" smtClean="0"/>
              <a:t>lainnya</a:t>
            </a:r>
            <a:r>
              <a:rPr lang="en-US" sz="2400" dirty="0" smtClean="0"/>
              <a:t>, </a:t>
            </a:r>
            <a:r>
              <a:rPr lang="en-US" sz="2400" dirty="0" err="1" smtClean="0"/>
              <a:t>termasuk</a:t>
            </a:r>
            <a:r>
              <a:rPr lang="en-US" sz="2400" dirty="0" smtClean="0"/>
              <a:t> </a:t>
            </a:r>
            <a:r>
              <a:rPr lang="en-US" sz="2400" dirty="0" err="1" smtClean="0"/>
              <a:t>di</a:t>
            </a:r>
            <a:r>
              <a:rPr lang="en-US" sz="2400" dirty="0" smtClean="0"/>
              <a:t> Indonesia, </a:t>
            </a:r>
            <a:r>
              <a:rPr lang="en-US" sz="2400" dirty="0" err="1" smtClean="0"/>
              <a:t>tanpa</a:t>
            </a:r>
            <a:r>
              <a:rPr lang="en-US" sz="2400" dirty="0" smtClean="0"/>
              <a:t> </a:t>
            </a:r>
            <a:r>
              <a:rPr lang="en-US" sz="2400" dirty="0" err="1" smtClean="0"/>
              <a:t>harus</a:t>
            </a:r>
            <a:r>
              <a:rPr lang="en-US" sz="2400" dirty="0" smtClean="0"/>
              <a:t> </a:t>
            </a:r>
            <a:r>
              <a:rPr lang="en-US" sz="2400" dirty="0" err="1" smtClean="0"/>
              <a:t>meninggalkan</a:t>
            </a:r>
            <a:r>
              <a:rPr lang="en-US" sz="2400" dirty="0" smtClean="0"/>
              <a:t> </a:t>
            </a:r>
            <a:r>
              <a:rPr lang="en-US" sz="2400" dirty="0" err="1" smtClean="0"/>
              <a:t>ruangannya</a:t>
            </a:r>
            <a:r>
              <a:rPr lang="en-US" sz="2400" dirty="0" smtClean="0"/>
              <a:t>!</a:t>
            </a:r>
          </a:p>
          <a:p>
            <a:pPr marL="274320" indent="-274320" algn="just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endParaRPr lang="en-US" sz="2400" dirty="0" smtClean="0"/>
          </a:p>
        </p:txBody>
      </p:sp>
      <p:sp>
        <p:nvSpPr>
          <p:cNvPr id="3" name="Title 3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Istilah</a:t>
            </a:r>
            <a:r>
              <a:rPr lang="en-US" dirty="0" smtClean="0"/>
              <a:t> </a:t>
            </a:r>
            <a:r>
              <a:rPr lang="en-US" dirty="0" err="1" smtClean="0"/>
              <a:t>keamanan</a:t>
            </a:r>
            <a:r>
              <a:rPr lang="en-US" dirty="0" smtClean="0"/>
              <a:t> </a:t>
            </a:r>
            <a:r>
              <a:rPr lang="en-US" dirty="0" err="1" smtClean="0"/>
              <a:t>jaringan</a:t>
            </a:r>
            <a:r>
              <a:rPr lang="en-US" dirty="0" smtClean="0"/>
              <a:t> (4)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95400"/>
            <a:ext cx="77216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1816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Potensi</a:t>
            </a:r>
            <a:r>
              <a:rPr lang="en-US" dirty="0" smtClean="0"/>
              <a:t> </a:t>
            </a:r>
            <a:r>
              <a:rPr lang="en-US" dirty="0" err="1" smtClean="0"/>
              <a:t>keamanan</a:t>
            </a:r>
            <a:endParaRPr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838200"/>
            <a:ext cx="8001000" cy="3276600"/>
          </a:xfrm>
        </p:spPr>
        <p:txBody>
          <a:bodyPr/>
          <a:lstStyle/>
          <a:p>
            <a:pPr algn="just" eaLnBrk="1" hangingPunct="1"/>
            <a:r>
              <a:rPr lang="en-US" sz="2200" dirty="0" err="1" smtClean="0"/>
              <a:t>Pengelolaan</a:t>
            </a:r>
            <a:r>
              <a:rPr lang="en-US" sz="2200" dirty="0" smtClean="0"/>
              <a:t> </a:t>
            </a:r>
            <a:r>
              <a:rPr lang="en-US" sz="2200" dirty="0" err="1" smtClean="0"/>
              <a:t>terhadap</a:t>
            </a:r>
            <a:r>
              <a:rPr lang="en-US" sz="2200" dirty="0" smtClean="0"/>
              <a:t> </a:t>
            </a:r>
            <a:r>
              <a:rPr lang="en-US" sz="2200" dirty="0" err="1" smtClean="0"/>
              <a:t>keamanan</a:t>
            </a:r>
            <a:r>
              <a:rPr lang="en-US" sz="2200" dirty="0" smtClean="0"/>
              <a:t> </a:t>
            </a:r>
            <a:r>
              <a:rPr lang="en-US" sz="2200" dirty="0" err="1" smtClean="0"/>
              <a:t>dapat</a:t>
            </a:r>
            <a:r>
              <a:rPr lang="en-US" sz="2200" dirty="0" smtClean="0"/>
              <a:t> </a:t>
            </a:r>
            <a:r>
              <a:rPr lang="en-US" sz="2200" dirty="0" err="1" smtClean="0"/>
              <a:t>dilihat</a:t>
            </a:r>
            <a:r>
              <a:rPr lang="en-US" sz="2200" dirty="0" smtClean="0"/>
              <a:t> </a:t>
            </a:r>
            <a:r>
              <a:rPr lang="en-US" sz="2200" dirty="0" err="1" smtClean="0"/>
              <a:t>dari</a:t>
            </a:r>
            <a:r>
              <a:rPr lang="en-US" sz="2200" dirty="0" smtClean="0"/>
              <a:t> </a:t>
            </a:r>
            <a:r>
              <a:rPr lang="en-US" sz="2200" dirty="0" err="1" smtClean="0"/>
              <a:t>sisi</a:t>
            </a:r>
            <a:r>
              <a:rPr lang="en-US" sz="2200" dirty="0" smtClean="0"/>
              <a:t> </a:t>
            </a:r>
          </a:p>
          <a:p>
            <a:pPr algn="just" eaLnBrk="1" hangingPunct="1">
              <a:buFontTx/>
              <a:buNone/>
            </a:pPr>
            <a:r>
              <a:rPr lang="en-US" sz="2200" dirty="0" err="1" smtClean="0"/>
              <a:t>pengelolaan</a:t>
            </a:r>
            <a:r>
              <a:rPr lang="en-US" sz="2200" dirty="0" smtClean="0"/>
              <a:t> </a:t>
            </a:r>
            <a:r>
              <a:rPr lang="en-US" sz="2200" dirty="0" err="1" smtClean="0"/>
              <a:t>resiko</a:t>
            </a:r>
            <a:r>
              <a:rPr lang="en-US" sz="2200" dirty="0" smtClean="0"/>
              <a:t> (risk management). </a:t>
            </a:r>
          </a:p>
          <a:p>
            <a:pPr algn="just" eaLnBrk="1" hangingPunct="1">
              <a:buFontTx/>
              <a:buNone/>
            </a:pPr>
            <a:r>
              <a:rPr lang="en-US" sz="2200" dirty="0" err="1" smtClean="0"/>
              <a:t>Lawrie</a:t>
            </a:r>
            <a:r>
              <a:rPr lang="en-US" sz="2200" dirty="0" smtClean="0"/>
              <a:t> Brown </a:t>
            </a:r>
            <a:r>
              <a:rPr lang="en-US" sz="2200" dirty="0" err="1" smtClean="0"/>
              <a:t>dalam</a:t>
            </a:r>
            <a:r>
              <a:rPr lang="en-US" sz="2200" dirty="0" smtClean="0"/>
              <a:t> “</a:t>
            </a:r>
            <a:r>
              <a:rPr lang="en-US" sz="2200" b="1" dirty="0" smtClean="0"/>
              <a:t>Lecture Notes </a:t>
            </a:r>
            <a:endParaRPr lang="id-ID" sz="2200" b="1" dirty="0" smtClean="0"/>
          </a:p>
          <a:p>
            <a:pPr eaLnBrk="1" hangingPunct="1">
              <a:buFontTx/>
              <a:buNone/>
            </a:pPr>
            <a:r>
              <a:rPr lang="en-US" sz="2200" b="1" dirty="0" smtClean="0"/>
              <a:t>for Use with</a:t>
            </a:r>
            <a:r>
              <a:rPr lang="id-ID" sz="2200" b="1" dirty="0" smtClean="0"/>
              <a:t> </a:t>
            </a:r>
            <a:r>
              <a:rPr lang="en-US" sz="2200" b="1" dirty="0" smtClean="0"/>
              <a:t>Cryptography and Network Security </a:t>
            </a:r>
            <a:endParaRPr lang="id-ID" sz="2200" b="1" dirty="0" smtClean="0"/>
          </a:p>
          <a:p>
            <a:pPr eaLnBrk="1" hangingPunct="1">
              <a:buFontTx/>
              <a:buNone/>
            </a:pPr>
            <a:r>
              <a:rPr lang="en-US" sz="2200" b="1" dirty="0" smtClean="0"/>
              <a:t>by William Stallings” </a:t>
            </a:r>
            <a:r>
              <a:rPr lang="en-US" sz="2200" dirty="0" err="1" smtClean="0"/>
              <a:t>menyarankan</a:t>
            </a:r>
            <a:r>
              <a:rPr lang="en-US" sz="2200" dirty="0" smtClean="0"/>
              <a:t> </a:t>
            </a:r>
            <a:r>
              <a:rPr lang="en-US" sz="2200" dirty="0" err="1" smtClean="0"/>
              <a:t>menggunakan</a:t>
            </a:r>
            <a:r>
              <a:rPr lang="en-US" sz="2200" dirty="0" smtClean="0"/>
              <a:t> </a:t>
            </a:r>
            <a:endParaRPr lang="id-ID" sz="2200" dirty="0" smtClean="0"/>
          </a:p>
          <a:p>
            <a:pPr eaLnBrk="1" hangingPunct="1">
              <a:buFontTx/>
              <a:buNone/>
            </a:pPr>
            <a:r>
              <a:rPr lang="en-US" sz="2200" dirty="0" smtClean="0"/>
              <a:t>“</a:t>
            </a:r>
            <a:r>
              <a:rPr lang="en-US" sz="2200" i="1" dirty="0" smtClean="0"/>
              <a:t>Risk Management Model</a:t>
            </a:r>
            <a:r>
              <a:rPr lang="en-US" sz="2200" dirty="0" smtClean="0"/>
              <a:t>” </a:t>
            </a:r>
            <a:r>
              <a:rPr lang="en-US" sz="2200" dirty="0" err="1" smtClean="0"/>
              <a:t>untuk</a:t>
            </a:r>
            <a:r>
              <a:rPr lang="en-US" sz="2200" dirty="0" smtClean="0"/>
              <a:t> </a:t>
            </a:r>
            <a:r>
              <a:rPr lang="en-US" sz="2200" dirty="0" err="1" smtClean="0"/>
              <a:t>menghadapi</a:t>
            </a:r>
            <a:r>
              <a:rPr lang="en-US" sz="2200" dirty="0" smtClean="0"/>
              <a:t> </a:t>
            </a:r>
            <a:endParaRPr lang="id-ID" sz="2200" dirty="0" smtClean="0"/>
          </a:p>
          <a:p>
            <a:pPr eaLnBrk="1" hangingPunct="1">
              <a:buFontTx/>
              <a:buNone/>
            </a:pPr>
            <a:r>
              <a:rPr lang="en-US" sz="2200" dirty="0" err="1" smtClean="0"/>
              <a:t>ancaman</a:t>
            </a:r>
            <a:r>
              <a:rPr lang="en-US" sz="2200" dirty="0" smtClean="0"/>
              <a:t> (</a:t>
            </a:r>
            <a:r>
              <a:rPr lang="en-US" sz="2200" i="1" dirty="0" smtClean="0"/>
              <a:t>managing threats</a:t>
            </a:r>
            <a:r>
              <a:rPr lang="en-US" sz="2200" dirty="0" smtClean="0"/>
              <a:t>). </a:t>
            </a:r>
          </a:p>
          <a:p>
            <a:pPr algn="just" eaLnBrk="1" hangingPunct="1">
              <a:buFontTx/>
              <a:buNone/>
            </a:pPr>
            <a:r>
              <a:rPr lang="en-US" sz="1800" dirty="0" smtClean="0"/>
              <a:t>	Ada </a:t>
            </a:r>
            <a:r>
              <a:rPr lang="en-US" sz="1800" dirty="0" err="1" smtClean="0"/>
              <a:t>tiga</a:t>
            </a:r>
            <a:r>
              <a:rPr lang="en-US" sz="1800" dirty="0" smtClean="0"/>
              <a:t> </a:t>
            </a:r>
            <a:r>
              <a:rPr lang="en-US" sz="1800" dirty="0" err="1" smtClean="0"/>
              <a:t>komponen</a:t>
            </a:r>
            <a:r>
              <a:rPr lang="en-US" sz="1800" dirty="0" smtClean="0"/>
              <a:t> yang </a:t>
            </a:r>
            <a:r>
              <a:rPr lang="en-US" sz="1800" dirty="0" err="1" smtClean="0"/>
              <a:t>memberikan</a:t>
            </a:r>
            <a:r>
              <a:rPr lang="en-US" sz="1800" dirty="0" smtClean="0"/>
              <a:t> </a:t>
            </a:r>
            <a:r>
              <a:rPr lang="en-US" sz="1800" dirty="0" err="1" smtClean="0"/>
              <a:t>kontribusi</a:t>
            </a:r>
            <a:r>
              <a:rPr lang="en-US" sz="1800" dirty="0" smtClean="0"/>
              <a:t> </a:t>
            </a:r>
            <a:r>
              <a:rPr lang="en-US" sz="1800" dirty="0" err="1" smtClean="0"/>
              <a:t>kepada</a:t>
            </a:r>
            <a:r>
              <a:rPr lang="en-US" sz="1800" dirty="0" smtClean="0"/>
              <a:t> </a:t>
            </a:r>
            <a:endParaRPr lang="id-ID" sz="1800" dirty="0" smtClean="0"/>
          </a:p>
          <a:p>
            <a:pPr algn="just" eaLnBrk="1" hangingPunct="1">
              <a:buFontTx/>
              <a:buNone/>
            </a:pPr>
            <a:r>
              <a:rPr lang="id-ID" sz="1800" dirty="0"/>
              <a:t> </a:t>
            </a:r>
            <a:r>
              <a:rPr lang="id-ID" sz="1800" dirty="0" smtClean="0"/>
              <a:t>   </a:t>
            </a:r>
            <a:r>
              <a:rPr lang="en-US" sz="1800" dirty="0" smtClean="0"/>
              <a:t>Risk, </a:t>
            </a:r>
            <a:r>
              <a:rPr lang="en-US" sz="1800" dirty="0" err="1" smtClean="0"/>
              <a:t>yaitu</a:t>
            </a:r>
            <a:r>
              <a:rPr lang="en-US" sz="1800" dirty="0" smtClean="0"/>
              <a:t> </a:t>
            </a:r>
            <a:r>
              <a:rPr lang="en-US" sz="1800" i="1" dirty="0" smtClean="0"/>
              <a:t>Asset</a:t>
            </a:r>
            <a:r>
              <a:rPr lang="en-US" sz="1800" dirty="0" smtClean="0"/>
              <a:t>, </a:t>
            </a:r>
            <a:r>
              <a:rPr lang="en-US" sz="1800" i="1" dirty="0" smtClean="0"/>
              <a:t>Vulnerabilities</a:t>
            </a:r>
            <a:r>
              <a:rPr lang="en-US" sz="1800" dirty="0" smtClean="0"/>
              <a:t>,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i="1" dirty="0" smtClean="0"/>
              <a:t>Threats</a:t>
            </a:r>
            <a:r>
              <a:rPr lang="en-US" sz="1800" dirty="0" smtClean="0"/>
              <a:t>.</a:t>
            </a:r>
          </a:p>
        </p:txBody>
      </p:sp>
      <p:graphicFrame>
        <p:nvGraphicFramePr>
          <p:cNvPr id="99405" name="Group 77"/>
          <p:cNvGraphicFramePr>
            <a:graphicFrameLocks noGrp="1"/>
          </p:cNvGraphicFramePr>
          <p:nvPr>
            <p:ph sz="half" idx="2"/>
          </p:nvPr>
        </p:nvGraphicFramePr>
        <p:xfrm>
          <a:off x="304800" y="4572000"/>
          <a:ext cx="7239000" cy="1524000"/>
        </p:xfrm>
        <a:graphic>
          <a:graphicData uri="http://schemas.openxmlformats.org/drawingml/2006/table">
            <a:tbl>
              <a:tblPr/>
              <a:tblGrid>
                <a:gridCol w="650875"/>
                <a:gridCol w="2397125"/>
                <a:gridCol w="4191000"/>
              </a:tblGrid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Nama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Komponen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Keterangan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47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Assets (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aset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hardware, software, 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dokumentasi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data, 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komunikasi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lingkungan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manusia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015288" cy="533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err="1" smtClean="0"/>
              <a:t>Keamanan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Manajemen</a:t>
            </a:r>
            <a:r>
              <a:rPr lang="en-US" sz="2800" dirty="0" smtClean="0"/>
              <a:t> Perusahaan</a:t>
            </a:r>
            <a:endParaRPr lang="en-US" sz="2800" dirty="0">
              <a:solidFill>
                <a:schemeClr val="tx2">
                  <a:satMod val="200000"/>
                </a:schemeClr>
              </a:solidFill>
              <a:latin typeface="Bernard MT Condensed" pitchFamily="18" charset="0"/>
            </a:endParaRPr>
          </a:p>
        </p:txBody>
      </p:sp>
      <p:pic>
        <p:nvPicPr>
          <p:cNvPr id="11283" name="Picture 19" descr="http://williamstallings.com/Images/Crypto4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33989">
            <a:off x="6807740" y="1355084"/>
            <a:ext cx="1905000" cy="2654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445" name="Group 69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2910530523"/>
              </p:ext>
            </p:extLst>
          </p:nvPr>
        </p:nvGraphicFramePr>
        <p:xfrm>
          <a:off x="685800" y="401638"/>
          <a:ext cx="7391400" cy="5565775"/>
        </p:xfrm>
        <a:graphic>
          <a:graphicData uri="http://schemas.openxmlformats.org/drawingml/2006/table">
            <a:tbl>
              <a:tblPr/>
              <a:tblGrid>
                <a:gridCol w="583376"/>
                <a:gridCol w="2401613"/>
                <a:gridCol w="4406411"/>
              </a:tblGrid>
              <a:tr h="82297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Nama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Komponen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Keterangan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788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Threats 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ancaman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pemakai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</a:t>
                      </a:r>
                      <a:r>
                        <a:rPr kumimoji="0" lang="en-US" sz="2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users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), 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teroris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kecelakaan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</a:t>
                      </a:r>
                      <a:r>
                        <a:rPr kumimoji="0" lang="en-US" sz="2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accidents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), crackers, 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penjahat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kriminal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nasib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</a:t>
                      </a:r>
                      <a:r>
                        <a:rPr kumimoji="0" lang="en-US" sz="2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acts of God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), 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intel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luar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negeri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</a:t>
                      </a:r>
                      <a:r>
                        <a:rPr kumimoji="0" lang="en-US" sz="2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foreign intelligence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7491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Vulnerabilities 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kelemahan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software bugs, hardware bugs,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radiasi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dari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layar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transmisi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),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Tapping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(mengintip)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crosstalk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(cakap silang)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en-US" sz="2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unauthorized users 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cetakan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en-US" sz="2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hardcopy 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atau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print out, 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keteledoran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</a:t>
                      </a:r>
                      <a:r>
                        <a:rPr kumimoji="0" lang="en-US" sz="2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oversight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), cracker via 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telepon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storage media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609600"/>
            <a:ext cx="6353175" cy="3746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err="1" smtClean="0"/>
              <a:t>Klasifikasi</a:t>
            </a:r>
            <a:r>
              <a:rPr lang="en-US" sz="3200" dirty="0" smtClean="0"/>
              <a:t> </a:t>
            </a:r>
            <a:r>
              <a:rPr lang="en-US" sz="3200" dirty="0" err="1" smtClean="0"/>
              <a:t>Keamanan</a:t>
            </a:r>
            <a:endParaRPr lang="en-US" sz="3200" dirty="0" smtClean="0"/>
          </a:p>
        </p:txBody>
      </p:sp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>
          <a:xfrm>
            <a:off x="251012" y="1314450"/>
            <a:ext cx="5311588" cy="2495550"/>
          </a:xfrm>
        </p:spPr>
        <p:txBody>
          <a:bodyPr>
            <a:normAutofit fontScale="92500" lnSpcReduction="20000"/>
          </a:bodyPr>
          <a:lstStyle/>
          <a:p>
            <a:pPr marL="350838" indent="-350838" algn="just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US" sz="2200" b="1" dirty="0" err="1" smtClean="0"/>
              <a:t>Berdasarkan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lubang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keamanan</a:t>
            </a:r>
            <a:r>
              <a:rPr lang="en-US" sz="2200" b="1" dirty="0" smtClean="0"/>
              <a:t>, </a:t>
            </a:r>
            <a:r>
              <a:rPr lang="en-US" sz="2200" b="1" dirty="0" err="1" smtClean="0"/>
              <a:t>resiko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dibagi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dalam</a:t>
            </a:r>
            <a:r>
              <a:rPr lang="en-US" sz="2200" b="1" dirty="0" smtClean="0"/>
              <a:t> 4 </a:t>
            </a:r>
            <a:r>
              <a:rPr lang="en-US" sz="2200" b="1" dirty="0" err="1" smtClean="0"/>
              <a:t>macam</a:t>
            </a:r>
            <a:r>
              <a:rPr lang="en-US" sz="2200" b="1" dirty="0" smtClean="0"/>
              <a:t> :</a:t>
            </a:r>
          </a:p>
          <a:p>
            <a:pPr marL="350838" indent="-350838" algn="just" eaLnBrk="1" fontAlgn="auto" hangingPunct="1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US" sz="2200" b="1" dirty="0" err="1" smtClean="0"/>
              <a:t>Keamanan</a:t>
            </a:r>
            <a:r>
              <a:rPr lang="en-US" sz="2200" b="1" dirty="0" smtClean="0"/>
              <a:t> </a:t>
            </a:r>
            <a:r>
              <a:rPr lang="en-US" sz="2200" b="1" dirty="0"/>
              <a:t>yang </a:t>
            </a:r>
            <a:r>
              <a:rPr lang="en-US" sz="2200" b="1" dirty="0" err="1"/>
              <a:t>bersifat</a:t>
            </a:r>
            <a:r>
              <a:rPr lang="en-US" sz="2200" b="1" dirty="0"/>
              <a:t> </a:t>
            </a:r>
            <a:r>
              <a:rPr lang="en-US" sz="2200" b="1" dirty="0" err="1"/>
              <a:t>fisik</a:t>
            </a:r>
            <a:r>
              <a:rPr lang="en-US" sz="2200" b="1" dirty="0"/>
              <a:t> </a:t>
            </a:r>
            <a:r>
              <a:rPr lang="en-US" sz="2200" dirty="0"/>
              <a:t>(</a:t>
            </a:r>
            <a:r>
              <a:rPr lang="en-US" sz="2200" i="1" dirty="0"/>
              <a:t>physical security</a:t>
            </a:r>
            <a:r>
              <a:rPr lang="en-US" sz="2200" dirty="0"/>
              <a:t>): </a:t>
            </a:r>
            <a:r>
              <a:rPr lang="en-US" sz="2200" dirty="0" err="1"/>
              <a:t>termasuk</a:t>
            </a:r>
            <a:r>
              <a:rPr lang="en-US" sz="2200" dirty="0"/>
              <a:t> </a:t>
            </a:r>
            <a:r>
              <a:rPr lang="en-US" sz="2200" dirty="0" err="1"/>
              <a:t>akses</a:t>
            </a:r>
            <a:r>
              <a:rPr lang="en-US" sz="2200" dirty="0"/>
              <a:t> </a:t>
            </a:r>
            <a:r>
              <a:rPr lang="en-US" sz="2200" dirty="0" err="1"/>
              <a:t>orang</a:t>
            </a:r>
            <a:r>
              <a:rPr lang="en-US" sz="2200" dirty="0"/>
              <a:t> </a:t>
            </a:r>
            <a:r>
              <a:rPr lang="en-US" sz="2200" dirty="0" err="1"/>
              <a:t>ke</a:t>
            </a:r>
            <a:r>
              <a:rPr lang="en-US" sz="2200" dirty="0"/>
              <a:t> </a:t>
            </a:r>
            <a:r>
              <a:rPr lang="en-US" sz="2200" dirty="0" err="1"/>
              <a:t>gedung</a:t>
            </a:r>
            <a:r>
              <a:rPr lang="en-US" sz="2200" dirty="0"/>
              <a:t>, </a:t>
            </a:r>
            <a:r>
              <a:rPr lang="en-US" sz="2200" dirty="0" err="1"/>
              <a:t>peralatan</a:t>
            </a:r>
            <a:r>
              <a:rPr lang="en-US" sz="2200" dirty="0"/>
              <a:t>, </a:t>
            </a:r>
            <a:r>
              <a:rPr lang="en-US" sz="2200" dirty="0" err="1"/>
              <a:t>dan</a:t>
            </a:r>
            <a:r>
              <a:rPr lang="en-US" sz="2200" dirty="0"/>
              <a:t> media yang </a:t>
            </a:r>
            <a:r>
              <a:rPr lang="en-US" sz="2200" dirty="0" err="1"/>
              <a:t>digunakan</a:t>
            </a:r>
            <a:r>
              <a:rPr lang="en-US" sz="2200" dirty="0"/>
              <a:t>. </a:t>
            </a:r>
          </a:p>
          <a:p>
            <a:pPr marL="350838" indent="-350838" algn="just" eaLnBrk="1" fontAlgn="auto" hangingPunct="1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US" sz="2200" b="1" dirty="0" err="1"/>
              <a:t>Keamanan</a:t>
            </a:r>
            <a:r>
              <a:rPr lang="en-US" sz="2200" b="1" dirty="0"/>
              <a:t> yang </a:t>
            </a:r>
            <a:r>
              <a:rPr lang="en-US" sz="2200" b="1" dirty="0" err="1"/>
              <a:t>berhubungan</a:t>
            </a:r>
            <a:r>
              <a:rPr lang="en-US" sz="2200" b="1" dirty="0"/>
              <a:t> </a:t>
            </a:r>
            <a:r>
              <a:rPr lang="en-US" sz="2200" b="1" dirty="0" err="1"/>
              <a:t>dengan</a:t>
            </a:r>
            <a:r>
              <a:rPr lang="en-US" sz="2200" b="1" dirty="0"/>
              <a:t> orang (</a:t>
            </a:r>
            <a:r>
              <a:rPr lang="en-US" sz="2200" b="1" dirty="0" err="1"/>
              <a:t>personel</a:t>
            </a:r>
            <a:r>
              <a:rPr lang="en-US" sz="2200" b="1" dirty="0" smtClean="0"/>
              <a:t>)</a:t>
            </a:r>
            <a:r>
              <a:rPr lang="id-ID" sz="2200" b="1" dirty="0" smtClean="0"/>
              <a:t> </a:t>
            </a:r>
            <a:r>
              <a:rPr lang="en-US" sz="2200" dirty="0" smtClean="0"/>
              <a:t>:</a:t>
            </a:r>
            <a:r>
              <a:rPr lang="id-ID" sz="2200" dirty="0" smtClean="0"/>
              <a:t> </a:t>
            </a:r>
            <a:r>
              <a:rPr lang="en-US" sz="2200" dirty="0" err="1" smtClean="0"/>
              <a:t>termasuk</a:t>
            </a:r>
            <a:r>
              <a:rPr lang="en-US" sz="2200" dirty="0" smtClean="0"/>
              <a:t> </a:t>
            </a:r>
            <a:r>
              <a:rPr lang="en-US" sz="2200" dirty="0" err="1"/>
              <a:t>identifikasi</a:t>
            </a:r>
            <a:r>
              <a:rPr lang="en-US" sz="2200" dirty="0"/>
              <a:t>,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profil</a:t>
            </a:r>
            <a:r>
              <a:rPr lang="en-US" sz="2200" dirty="0"/>
              <a:t> </a:t>
            </a:r>
            <a:r>
              <a:rPr lang="en-US" sz="2200" dirty="0" err="1"/>
              <a:t>resiko</a:t>
            </a:r>
            <a:r>
              <a:rPr lang="en-US" sz="2200" dirty="0"/>
              <a:t> </a:t>
            </a:r>
            <a:r>
              <a:rPr lang="en-US" sz="2200" dirty="0" err="1"/>
              <a:t>dari</a:t>
            </a:r>
            <a:r>
              <a:rPr lang="en-US" sz="2200" dirty="0"/>
              <a:t> orang yang </a:t>
            </a:r>
            <a:r>
              <a:rPr lang="en-US" sz="2200" dirty="0" err="1"/>
              <a:t>mempunyai</a:t>
            </a:r>
            <a:r>
              <a:rPr lang="en-US" sz="2200" dirty="0"/>
              <a:t> </a:t>
            </a:r>
            <a:r>
              <a:rPr lang="en-US" sz="2200" dirty="0" err="1"/>
              <a:t>akses</a:t>
            </a:r>
            <a:r>
              <a:rPr lang="en-US" sz="2200" dirty="0"/>
              <a:t> (</a:t>
            </a:r>
            <a:r>
              <a:rPr lang="en-US" sz="2200" dirty="0" err="1"/>
              <a:t>pekerja</a:t>
            </a:r>
            <a:r>
              <a:rPr lang="en-US" sz="2200" dirty="0" smtClean="0"/>
              <a:t>).</a:t>
            </a:r>
            <a:endParaRPr lang="en-US" sz="2200" dirty="0"/>
          </a:p>
        </p:txBody>
      </p:sp>
      <p:pic>
        <p:nvPicPr>
          <p:cNvPr id="13317" name="Picture 5" descr="http://www.androidheadlines.com/images/over-half-of-rd-party-android-inapp-ad-libraries-have-privacy-issues-and-possible-security-holes_otaoe_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86" r="30275"/>
          <a:stretch/>
        </p:blipFill>
        <p:spPr bwMode="auto">
          <a:xfrm>
            <a:off x="5638800" y="152400"/>
            <a:ext cx="2402541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52400" y="3733800"/>
            <a:ext cx="76962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SzPct val="73000"/>
              <a:buFont typeface="Wingdings 2" pitchFamily="18" charset="2"/>
              <a:buChar char="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07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F9B639"/>
              </a:buClr>
              <a:buSzPct val="80000"/>
              <a:buFont typeface="Wingdings 2" pitchFamily="18" charset="2"/>
              <a:buChar char=""/>
              <a:defRPr sz="2300" kern="1200">
                <a:solidFill>
                  <a:srgbClr val="6C6C6C"/>
                </a:solidFill>
                <a:latin typeface="+mn-lt"/>
                <a:ea typeface="+mn-ea"/>
                <a:cs typeface="+mn-cs"/>
              </a:defRPr>
            </a:lvl2pPr>
            <a:lvl3pPr marL="758825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60000"/>
              <a:buFont typeface="Wingdings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9B639"/>
              </a:buClr>
              <a:buSzPct val="80000"/>
              <a:buFont typeface="Wingdings 2" pitchFamily="18" charset="2"/>
              <a:buChar char=""/>
              <a:defRPr sz="2000" kern="1200">
                <a:solidFill>
                  <a:srgbClr val="6C6C6C"/>
                </a:solidFill>
                <a:latin typeface="+mn-lt"/>
                <a:ea typeface="+mn-ea"/>
                <a:cs typeface="+mn-cs"/>
              </a:defRPr>
            </a:lvl4pPr>
            <a:lvl5pPr marL="1279525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457200" indent="-457200" algn="just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en-US" sz="2200" b="1" dirty="0" err="1" smtClean="0"/>
              <a:t>Keamanan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dari</a:t>
            </a:r>
            <a:r>
              <a:rPr lang="en-US" sz="2200" b="1" dirty="0" smtClean="0"/>
              <a:t> data </a:t>
            </a:r>
            <a:r>
              <a:rPr lang="en-US" sz="2200" b="1" dirty="0" err="1" smtClean="0"/>
              <a:t>dan</a:t>
            </a:r>
            <a:r>
              <a:rPr lang="en-US" sz="2200" b="1" dirty="0" smtClean="0"/>
              <a:t> media </a:t>
            </a:r>
            <a:r>
              <a:rPr lang="en-US" sz="2200" b="1" dirty="0" err="1" smtClean="0"/>
              <a:t>serta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teknik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komunikasi</a:t>
            </a:r>
            <a:r>
              <a:rPr lang="en-US" sz="2200" b="1" dirty="0" smtClean="0"/>
              <a:t> </a:t>
            </a:r>
            <a:r>
              <a:rPr lang="en-US" sz="2200" dirty="0" smtClean="0"/>
              <a:t>(</a:t>
            </a:r>
            <a:r>
              <a:rPr lang="en-US" sz="2200" i="1" dirty="0" smtClean="0"/>
              <a:t>communications</a:t>
            </a:r>
            <a:r>
              <a:rPr lang="en-US" sz="2200" dirty="0" smtClean="0"/>
              <a:t>). </a:t>
            </a:r>
            <a:r>
              <a:rPr lang="en-US" sz="2200" dirty="0" err="1" smtClean="0"/>
              <a:t>termasuk</a:t>
            </a:r>
            <a:r>
              <a:rPr lang="en-US" sz="2200" dirty="0" smtClean="0"/>
              <a:t> </a:t>
            </a:r>
            <a:r>
              <a:rPr lang="en-US" sz="2200" dirty="0" err="1" smtClean="0"/>
              <a:t>juga</a:t>
            </a:r>
            <a:r>
              <a:rPr lang="en-US" sz="2200" dirty="0" smtClean="0"/>
              <a:t> </a:t>
            </a:r>
            <a:r>
              <a:rPr lang="en-US" sz="2200" dirty="0" err="1" smtClean="0"/>
              <a:t>kelemahan</a:t>
            </a:r>
            <a:r>
              <a:rPr lang="en-US" sz="2200" dirty="0" smtClean="0"/>
              <a:t> </a:t>
            </a:r>
            <a:r>
              <a:rPr lang="en-US" sz="2200" dirty="0" err="1" smtClean="0"/>
              <a:t>dalam</a:t>
            </a:r>
            <a:r>
              <a:rPr lang="en-US" sz="2200" dirty="0" smtClean="0"/>
              <a:t> software yang </a:t>
            </a:r>
            <a:r>
              <a:rPr lang="en-US" sz="2200" dirty="0" err="1" smtClean="0"/>
              <a:t>digunakan</a:t>
            </a:r>
            <a:r>
              <a:rPr lang="en-US" sz="2200" dirty="0" smtClean="0"/>
              <a:t> </a:t>
            </a:r>
            <a:r>
              <a:rPr lang="en-US" sz="2200" dirty="0" err="1" smtClean="0"/>
              <a:t>untuk</a:t>
            </a:r>
            <a:r>
              <a:rPr lang="en-US" sz="2200" dirty="0" smtClean="0"/>
              <a:t> </a:t>
            </a:r>
            <a:r>
              <a:rPr lang="en-US" sz="2200" dirty="0" err="1" smtClean="0"/>
              <a:t>mengelola</a:t>
            </a:r>
            <a:r>
              <a:rPr lang="en-US" sz="2200" dirty="0" smtClean="0"/>
              <a:t> data.</a:t>
            </a:r>
          </a:p>
          <a:p>
            <a:pPr marL="350838" indent="-350838" algn="just" eaLnBrk="1" fontAlgn="auto" hangingPunct="1">
              <a:lnSpc>
                <a:spcPct val="90000"/>
              </a:lnSpc>
              <a:spcAft>
                <a:spcPts val="0"/>
              </a:spcAft>
              <a:buFontTx/>
              <a:buAutoNum type="arabicPeriod" startAt="3"/>
              <a:defRPr/>
            </a:pPr>
            <a:r>
              <a:rPr lang="en-US" sz="2200" b="1" dirty="0" err="1" smtClean="0"/>
              <a:t>Keamanan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dalam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operasi</a:t>
            </a:r>
            <a:r>
              <a:rPr lang="en-US" sz="2200" dirty="0" smtClean="0"/>
              <a:t>: </a:t>
            </a:r>
            <a:r>
              <a:rPr lang="en-US" sz="2200" dirty="0" err="1" smtClean="0"/>
              <a:t>termasuk</a:t>
            </a:r>
            <a:r>
              <a:rPr lang="en-US" sz="2200" dirty="0" smtClean="0"/>
              <a:t> </a:t>
            </a:r>
            <a:r>
              <a:rPr lang="en-US" sz="2200" dirty="0" err="1" smtClean="0"/>
              <a:t>kebijakan</a:t>
            </a:r>
            <a:r>
              <a:rPr lang="en-US" sz="2200" dirty="0" smtClean="0"/>
              <a:t> (</a:t>
            </a:r>
            <a:r>
              <a:rPr lang="en-US" sz="2200" i="1" dirty="0" smtClean="0"/>
              <a:t>policy</a:t>
            </a:r>
            <a:r>
              <a:rPr lang="en-US" sz="2200" dirty="0" smtClean="0"/>
              <a:t>) </a:t>
            </a:r>
            <a:r>
              <a:rPr lang="en-US" sz="2200" dirty="0" err="1" smtClean="0"/>
              <a:t>dan</a:t>
            </a:r>
            <a:r>
              <a:rPr lang="en-US" sz="2200" dirty="0" smtClean="0"/>
              <a:t> </a:t>
            </a:r>
            <a:r>
              <a:rPr lang="en-US" sz="2200" dirty="0" err="1" smtClean="0"/>
              <a:t>prosedur</a:t>
            </a:r>
            <a:r>
              <a:rPr lang="en-US" sz="2200" dirty="0" smtClean="0"/>
              <a:t> yang </a:t>
            </a:r>
            <a:r>
              <a:rPr lang="en-US" sz="2200" dirty="0" err="1" smtClean="0"/>
              <a:t>digunakan</a:t>
            </a:r>
            <a:r>
              <a:rPr lang="en-US" sz="2200" dirty="0" smtClean="0"/>
              <a:t> </a:t>
            </a:r>
            <a:r>
              <a:rPr lang="en-US" sz="2200" dirty="0" err="1" smtClean="0"/>
              <a:t>untuk</a:t>
            </a:r>
            <a:r>
              <a:rPr lang="en-US" sz="2200" dirty="0" smtClean="0"/>
              <a:t> </a:t>
            </a:r>
            <a:r>
              <a:rPr lang="en-US" sz="2200" dirty="0" err="1" smtClean="0"/>
              <a:t>mengatur</a:t>
            </a:r>
            <a:r>
              <a:rPr lang="en-US" sz="2200" dirty="0" smtClean="0"/>
              <a:t> </a:t>
            </a:r>
            <a:r>
              <a:rPr lang="en-US" sz="2200" dirty="0" err="1" smtClean="0"/>
              <a:t>dan</a:t>
            </a:r>
            <a:r>
              <a:rPr lang="en-US" sz="2200" dirty="0" smtClean="0"/>
              <a:t> </a:t>
            </a:r>
            <a:r>
              <a:rPr lang="en-US" sz="2200" dirty="0" err="1" smtClean="0"/>
              <a:t>mengelola</a:t>
            </a:r>
            <a:r>
              <a:rPr lang="en-US" sz="2200" dirty="0" smtClean="0"/>
              <a:t> </a:t>
            </a:r>
            <a:r>
              <a:rPr lang="en-US" sz="2200" dirty="0" err="1" smtClean="0"/>
              <a:t>sistem</a:t>
            </a:r>
            <a:r>
              <a:rPr lang="en-US" sz="2200" dirty="0" smtClean="0"/>
              <a:t> </a:t>
            </a:r>
            <a:r>
              <a:rPr lang="en-US" sz="2200" dirty="0" err="1" smtClean="0"/>
              <a:t>keamanan</a:t>
            </a:r>
            <a:r>
              <a:rPr lang="en-US" sz="2200" dirty="0" smtClean="0"/>
              <a:t>, </a:t>
            </a:r>
            <a:r>
              <a:rPr lang="en-US" sz="2200" dirty="0" err="1" smtClean="0"/>
              <a:t>dan</a:t>
            </a:r>
            <a:r>
              <a:rPr lang="en-US" sz="2200" dirty="0" smtClean="0"/>
              <a:t> </a:t>
            </a:r>
            <a:r>
              <a:rPr lang="en-US" sz="2200" dirty="0" err="1" smtClean="0"/>
              <a:t>juga</a:t>
            </a:r>
            <a:r>
              <a:rPr lang="en-US" sz="2200" dirty="0" smtClean="0"/>
              <a:t> </a:t>
            </a:r>
            <a:r>
              <a:rPr lang="en-US" sz="2200" dirty="0" err="1" smtClean="0"/>
              <a:t>termasuk</a:t>
            </a:r>
            <a:r>
              <a:rPr lang="en-US" sz="2200" dirty="0" smtClean="0"/>
              <a:t> </a:t>
            </a:r>
            <a:r>
              <a:rPr lang="en-US" sz="2200" dirty="0" err="1" smtClean="0"/>
              <a:t>prosedur</a:t>
            </a:r>
            <a:r>
              <a:rPr lang="en-US" sz="2200" dirty="0" smtClean="0"/>
              <a:t> </a:t>
            </a:r>
            <a:r>
              <a:rPr lang="en-US" sz="2200" dirty="0" err="1" smtClean="0"/>
              <a:t>setelah</a:t>
            </a:r>
            <a:r>
              <a:rPr lang="en-US" sz="2200" dirty="0" smtClean="0"/>
              <a:t> </a:t>
            </a:r>
            <a:r>
              <a:rPr lang="en-US" sz="2200" dirty="0" err="1" smtClean="0"/>
              <a:t>serangan</a:t>
            </a:r>
            <a:r>
              <a:rPr lang="en-US" sz="2200" dirty="0" smtClean="0"/>
              <a:t> (</a:t>
            </a:r>
            <a:r>
              <a:rPr lang="en-US" sz="2200" i="1" dirty="0" smtClean="0"/>
              <a:t>post attack recovery</a:t>
            </a:r>
            <a:r>
              <a:rPr lang="en-US" sz="2200" dirty="0" smtClean="0"/>
              <a:t>).</a:t>
            </a:r>
            <a:endParaRPr lang="en-US" sz="2200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Rectangle 3"/>
          <p:cNvSpPr>
            <a:spLocks noGrp="1" noChangeArrowheads="1"/>
          </p:cNvSpPr>
          <p:nvPr>
            <p:ph idx="1"/>
          </p:nvPr>
        </p:nvSpPr>
        <p:spPr>
          <a:xfrm>
            <a:off x="0" y="1156447"/>
            <a:ext cx="5867400" cy="2980765"/>
          </a:xfrm>
        </p:spPr>
        <p:txBody>
          <a:bodyPr>
            <a:normAutofit/>
          </a:bodyPr>
          <a:lstStyle/>
          <a:p>
            <a:pPr marL="137160" indent="0" algn="just" eaLnBrk="1" fontAlgn="auto" hangingPunct="1">
              <a:spcAft>
                <a:spcPts val="0"/>
              </a:spcAft>
              <a:buNone/>
              <a:defRPr/>
            </a:pPr>
            <a:r>
              <a:rPr lang="en-US" sz="2400" dirty="0" err="1"/>
              <a:t>Garfinkel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endParaRPr lang="id-ID" sz="2400" dirty="0" smtClean="0"/>
          </a:p>
          <a:p>
            <a:pPr marL="137160" indent="0" algn="just" eaLnBrk="1" fontAlgn="auto" hangingPunct="1">
              <a:spcAft>
                <a:spcPts val="0"/>
              </a:spcAft>
              <a:buNone/>
              <a:defRPr/>
            </a:pPr>
            <a:r>
              <a:rPr lang="en-US" sz="2400" dirty="0" smtClean="0"/>
              <a:t>“</a:t>
            </a:r>
            <a:r>
              <a:rPr lang="en-US" sz="2400" i="1" dirty="0"/>
              <a:t>Practical UNIX &amp; Internet Security</a:t>
            </a:r>
            <a:r>
              <a:rPr lang="en-US" sz="2400" dirty="0"/>
              <a:t>” </a:t>
            </a:r>
            <a:r>
              <a:rPr lang="en-US" sz="2400" dirty="0" err="1"/>
              <a:t>mengemukakan</a:t>
            </a:r>
            <a:r>
              <a:rPr lang="en-US" sz="2400" dirty="0"/>
              <a:t> </a:t>
            </a:r>
            <a:r>
              <a:rPr lang="en-US" sz="2400" dirty="0" err="1"/>
              <a:t>bahwa</a:t>
            </a:r>
            <a:r>
              <a:rPr lang="en-US" sz="2400" dirty="0"/>
              <a:t> </a:t>
            </a:r>
            <a:r>
              <a:rPr lang="en-US" sz="2400" dirty="0" err="1"/>
              <a:t>keamanan</a:t>
            </a:r>
            <a:r>
              <a:rPr lang="en-US" sz="2400" dirty="0"/>
              <a:t> </a:t>
            </a:r>
            <a:r>
              <a:rPr lang="en-US" sz="2400" dirty="0" err="1"/>
              <a:t>komputer</a:t>
            </a:r>
            <a:r>
              <a:rPr lang="en-US" sz="2400" dirty="0"/>
              <a:t> </a:t>
            </a:r>
            <a:r>
              <a:rPr lang="en-US" sz="2400" i="1" dirty="0"/>
              <a:t>(computer security</a:t>
            </a:r>
            <a:r>
              <a:rPr lang="en-US" sz="2400" dirty="0"/>
              <a:t>) </a:t>
            </a:r>
            <a:r>
              <a:rPr lang="en-US" sz="2400" dirty="0" err="1"/>
              <a:t>melingkupi</a:t>
            </a:r>
            <a:r>
              <a:rPr lang="en-US" sz="2400" dirty="0"/>
              <a:t> </a:t>
            </a:r>
            <a:r>
              <a:rPr lang="en-US" sz="2400" dirty="0" err="1"/>
              <a:t>empat</a:t>
            </a:r>
            <a:r>
              <a:rPr lang="en-US" sz="2400" dirty="0"/>
              <a:t> </a:t>
            </a:r>
            <a:r>
              <a:rPr lang="en-US" sz="2400" dirty="0" err="1"/>
              <a:t>aspek</a:t>
            </a:r>
            <a:r>
              <a:rPr lang="en-US" sz="2400" dirty="0"/>
              <a:t>, </a:t>
            </a:r>
            <a:r>
              <a:rPr lang="en-US" sz="2400" dirty="0" err="1"/>
              <a:t>yaitu</a:t>
            </a:r>
            <a:r>
              <a:rPr lang="en-US" sz="2400" dirty="0"/>
              <a:t> privacy, integrity, authentication, </a:t>
            </a:r>
            <a:r>
              <a:rPr lang="en-US" sz="2400" dirty="0" err="1"/>
              <a:t>dan</a:t>
            </a:r>
            <a:r>
              <a:rPr lang="en-US" sz="2400" dirty="0"/>
              <a:t> availability. </a:t>
            </a:r>
            <a:endParaRPr lang="id-ID" sz="2400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9436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d-ID" i="1" dirty="0" smtClean="0">
                <a:latin typeface="Calibri" pitchFamily="34" charset="0"/>
                <a:cs typeface="Calibri" pitchFamily="34" charset="0"/>
              </a:rPr>
              <a:t>Untuk diketahui</a:t>
            </a:r>
            <a:endParaRPr lang="en-US" i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4342" name="Picture 6" descr="http://cache2.bdcdn.net/assets/images/book/large/9781/5659/978156592148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2" r="10589" b="5709"/>
          <a:stretch/>
        </p:blipFill>
        <p:spPr bwMode="auto">
          <a:xfrm>
            <a:off x="6114456" y="694765"/>
            <a:ext cx="2630613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482" y="4267200"/>
            <a:ext cx="7920318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SzPct val="73000"/>
              <a:buFont typeface="Wingdings 2" pitchFamily="18" charset="2"/>
              <a:buChar char="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07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F9B639"/>
              </a:buClr>
              <a:buSzPct val="80000"/>
              <a:buFont typeface="Wingdings 2" pitchFamily="18" charset="2"/>
              <a:buChar char=""/>
              <a:defRPr sz="2300" kern="1200">
                <a:solidFill>
                  <a:srgbClr val="6C6C6C"/>
                </a:solidFill>
                <a:latin typeface="+mn-lt"/>
                <a:ea typeface="+mn-ea"/>
                <a:cs typeface="+mn-cs"/>
              </a:defRPr>
            </a:lvl2pPr>
            <a:lvl3pPr marL="758825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60000"/>
              <a:buFont typeface="Wingdings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9B639"/>
              </a:buClr>
              <a:buSzPct val="80000"/>
              <a:buFont typeface="Wingdings 2" pitchFamily="18" charset="2"/>
              <a:buChar char=""/>
              <a:defRPr sz="2000" kern="1200">
                <a:solidFill>
                  <a:srgbClr val="6C6C6C"/>
                </a:solidFill>
                <a:latin typeface="+mn-lt"/>
                <a:ea typeface="+mn-ea"/>
                <a:cs typeface="+mn-cs"/>
              </a:defRPr>
            </a:lvl4pPr>
            <a:lvl5pPr marL="1279525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37160" indent="0" algn="just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400" dirty="0" err="1" smtClean="0"/>
              <a:t>Selain</a:t>
            </a:r>
            <a:r>
              <a:rPr lang="en-US" sz="2400" dirty="0" smtClean="0"/>
              <a:t> </a:t>
            </a:r>
            <a:r>
              <a:rPr lang="en-US" sz="2400" dirty="0" err="1" smtClean="0"/>
              <a:t>hal</a:t>
            </a:r>
            <a:r>
              <a:rPr lang="en-US" sz="2400" dirty="0" smtClean="0"/>
              <a:t> di </a:t>
            </a:r>
            <a:r>
              <a:rPr lang="en-US" sz="2400" dirty="0" err="1" smtClean="0"/>
              <a:t>atas</a:t>
            </a:r>
            <a:r>
              <a:rPr lang="en-US" sz="2400" dirty="0" smtClean="0"/>
              <a:t>, </a:t>
            </a:r>
            <a:r>
              <a:rPr lang="en-US" sz="2400" dirty="0" err="1" smtClean="0"/>
              <a:t>ada</a:t>
            </a:r>
            <a:r>
              <a:rPr lang="en-US" sz="2400" dirty="0" smtClean="0"/>
              <a:t> </a:t>
            </a:r>
            <a:r>
              <a:rPr lang="en-US" sz="2400" dirty="0" err="1" smtClean="0"/>
              <a:t>dua</a:t>
            </a:r>
            <a:r>
              <a:rPr lang="en-US" sz="2400" dirty="0" smtClean="0"/>
              <a:t> </a:t>
            </a:r>
            <a:r>
              <a:rPr lang="en-US" sz="2400" dirty="0" err="1" smtClean="0"/>
              <a:t>aspek</a:t>
            </a:r>
            <a:r>
              <a:rPr lang="en-US" sz="2400" dirty="0" smtClean="0"/>
              <a:t> yang </a:t>
            </a:r>
            <a:r>
              <a:rPr lang="en-US" sz="2400" dirty="0" err="1" smtClean="0"/>
              <a:t>ada</a:t>
            </a:r>
            <a:r>
              <a:rPr lang="en-US" sz="2400" dirty="0" smtClean="0"/>
              <a:t> </a:t>
            </a:r>
            <a:r>
              <a:rPr lang="en-US" sz="2400" dirty="0" err="1" smtClean="0"/>
              <a:t>kaitannya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i="1" dirty="0" smtClean="0"/>
              <a:t>electronic commerce</a:t>
            </a:r>
            <a:r>
              <a:rPr lang="en-US" sz="2400" dirty="0" smtClean="0"/>
              <a:t>, </a:t>
            </a:r>
            <a:r>
              <a:rPr lang="en-US" sz="2400" dirty="0" err="1" smtClean="0"/>
              <a:t>yaitu</a:t>
            </a:r>
            <a:r>
              <a:rPr lang="en-US" sz="2400" dirty="0" smtClean="0"/>
              <a:t> </a:t>
            </a:r>
            <a:r>
              <a:rPr lang="en-US" sz="2400" i="1" dirty="0" smtClean="0"/>
              <a:t>access control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i="1" dirty="0" smtClean="0"/>
              <a:t>non-repudiation</a:t>
            </a:r>
            <a:r>
              <a:rPr lang="en-US" sz="2400" dirty="0" smtClean="0"/>
              <a:t>.</a:t>
            </a:r>
          </a:p>
          <a:p>
            <a:pPr marL="411480" indent="-274320" algn="just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endParaRPr lang="en-US" sz="2400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http://theinspirationroom.com/daily/print/2012/8/3m_privacy_hoodi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91" b="100000" l="10000" r="90000">
                        <a14:foregroundMark x1="78375" y1="64987" x2="78375" y2="64987"/>
                        <a14:foregroundMark x1="82625" y1="61981" x2="83875" y2="66844"/>
                        <a14:foregroundMark x1="81750" y1="67728" x2="76688" y2="77896"/>
                        <a14:foregroundMark x1="64563" y1="86295" x2="58000" y2="95933"/>
                        <a14:foregroundMark x1="21875" y1="80018" x2="47375" y2="81256"/>
                        <a14:foregroundMark x1="50375" y1="79134" x2="52063" y2="89036"/>
                        <a14:foregroundMark x1="59500" y1="88152" x2="67750" y2="76127"/>
                        <a14:foregroundMark x1="71125" y1="85411" x2="60313" y2="82759"/>
                        <a14:foregroundMark x1="16375" y1="53581" x2="31250" y2="34660"/>
                        <a14:foregroundMark x1="31000" y1="38904" x2="53125" y2="23519"/>
                        <a14:foregroundMark x1="54813" y1="22370" x2="63500" y2="15738"/>
                        <a14:foregroundMark x1="64125" y1="16976" x2="71375" y2="26879"/>
                        <a14:foregroundMark x1="70313" y1="28382" x2="84125" y2="49425"/>
                        <a14:foregroundMark x1="79875" y1="77365" x2="74563" y2="92927"/>
                        <a14:foregroundMark x1="59688" y1="96552" x2="38063" y2="974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209800"/>
            <a:ext cx="6429375" cy="454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239000" cy="625475"/>
          </a:xfrm>
        </p:spPr>
        <p:txBody>
          <a:bodyPr/>
          <a:lstStyle/>
          <a:p>
            <a:r>
              <a:rPr lang="id-ID" dirty="0" smtClean="0"/>
              <a:t>Aspek </a:t>
            </a:r>
            <a:r>
              <a:rPr lang="en-US" sz="4000" dirty="0" err="1" smtClean="0"/>
              <a:t>keamanan</a:t>
            </a:r>
            <a:r>
              <a:rPr lang="en-US" sz="4000" dirty="0" smtClean="0"/>
              <a:t> </a:t>
            </a:r>
            <a:r>
              <a:rPr lang="en-US" sz="4000" dirty="0" err="1" smtClean="0"/>
              <a:t>komputer</a:t>
            </a:r>
            <a:r>
              <a:rPr lang="en-US" sz="4000" dirty="0" smtClean="0"/>
              <a:t> </a:t>
            </a:r>
            <a:endParaRPr lang="id-ID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1219200"/>
            <a:ext cx="7010400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50838" indent="-350838" algn="just"/>
            <a:r>
              <a:rPr lang="en-US" sz="2800" b="1" dirty="0"/>
              <a:t>1. Privacy / Confidentiality</a:t>
            </a:r>
          </a:p>
          <a:p>
            <a:pPr marL="350838" indent="-350838" algn="just"/>
            <a:r>
              <a:rPr lang="en-US" sz="2400" dirty="0"/>
              <a:t>	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usaha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menjaga</a:t>
            </a:r>
            <a:r>
              <a:rPr lang="en-US" sz="2400" dirty="0"/>
              <a:t> </a:t>
            </a:r>
            <a:r>
              <a:rPr lang="en-US" sz="2400" dirty="0" err="1"/>
              <a:t>informasi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orang yang </a:t>
            </a:r>
            <a:r>
              <a:rPr lang="en-US" sz="2400" dirty="0" err="1"/>
              <a:t>tidak</a:t>
            </a:r>
            <a:r>
              <a:rPr lang="en-US" sz="2400" dirty="0"/>
              <a:t> </a:t>
            </a:r>
            <a:r>
              <a:rPr lang="en-US" sz="2400" dirty="0" err="1"/>
              <a:t>berhak</a:t>
            </a:r>
            <a:r>
              <a:rPr lang="en-US" sz="2400" dirty="0"/>
              <a:t> </a:t>
            </a:r>
            <a:r>
              <a:rPr lang="en-US" sz="2400" dirty="0" err="1"/>
              <a:t>mengakses</a:t>
            </a:r>
            <a:r>
              <a:rPr lang="en-US" sz="2400" dirty="0"/>
              <a:t>. </a:t>
            </a:r>
            <a:r>
              <a:rPr lang="id-ID" sz="2400" dirty="0" smtClean="0"/>
              <a:t>Privacy</a:t>
            </a:r>
            <a:r>
              <a:rPr lang="en-US" sz="2400" dirty="0" smtClean="0"/>
              <a:t> </a:t>
            </a:r>
            <a:r>
              <a:rPr lang="en-US" sz="2400" dirty="0" err="1"/>
              <a:t>lebih</a:t>
            </a:r>
            <a:r>
              <a:rPr lang="en-US" sz="2400" dirty="0"/>
              <a:t> </a:t>
            </a:r>
            <a:r>
              <a:rPr lang="en-US" sz="2400" dirty="0" err="1"/>
              <a:t>kearah</a:t>
            </a:r>
            <a:r>
              <a:rPr lang="en-US" sz="2400" dirty="0"/>
              <a:t> data-data yang </a:t>
            </a:r>
            <a:r>
              <a:rPr lang="en-US" sz="2400" dirty="0" err="1"/>
              <a:t>sifatnya</a:t>
            </a:r>
            <a:r>
              <a:rPr lang="en-US" sz="2400" dirty="0"/>
              <a:t> </a:t>
            </a:r>
            <a:r>
              <a:rPr lang="en-US" sz="2400" dirty="0" err="1"/>
              <a:t>privat</a:t>
            </a:r>
            <a:r>
              <a:rPr lang="en-US" sz="2400" dirty="0"/>
              <a:t> </a:t>
            </a:r>
            <a:r>
              <a:rPr lang="en-US" sz="2400" dirty="0" err="1"/>
              <a:t>sedangkan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FF0000"/>
                </a:solidFill>
              </a:rPr>
              <a:t>confidentiality</a:t>
            </a:r>
            <a:r>
              <a:rPr lang="en-US" sz="2400" dirty="0"/>
              <a:t> </a:t>
            </a:r>
            <a:endParaRPr lang="id-ID" sz="2400" dirty="0" smtClean="0"/>
          </a:p>
          <a:p>
            <a:pPr marL="350838" indent="-350838" algn="just"/>
            <a:r>
              <a:rPr lang="id-ID" sz="2400" dirty="0"/>
              <a:t> </a:t>
            </a:r>
            <a:r>
              <a:rPr lang="id-ID" sz="2400" dirty="0" smtClean="0"/>
              <a:t>   </a:t>
            </a:r>
            <a:r>
              <a:rPr lang="en-US" sz="2400" dirty="0" err="1" smtClean="0"/>
              <a:t>berhubungan</a:t>
            </a:r>
            <a:r>
              <a:rPr lang="en-US" sz="2400" dirty="0" smtClean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endParaRPr lang="id-ID" sz="2400" dirty="0" smtClean="0"/>
          </a:p>
          <a:p>
            <a:pPr marL="350838" indent="-350838" algn="just"/>
            <a:r>
              <a:rPr lang="id-ID" sz="2400" dirty="0"/>
              <a:t> </a:t>
            </a:r>
            <a:r>
              <a:rPr lang="id-ID" sz="2400" dirty="0" smtClean="0"/>
              <a:t>   </a:t>
            </a:r>
            <a:r>
              <a:rPr lang="en-US" sz="2400" dirty="0" smtClean="0"/>
              <a:t>data </a:t>
            </a:r>
            <a:r>
              <a:rPr lang="en-US" sz="2400" dirty="0"/>
              <a:t>yang </a:t>
            </a:r>
            <a:r>
              <a:rPr lang="en-US" sz="2400" dirty="0" err="1"/>
              <a:t>diberikan</a:t>
            </a:r>
            <a:r>
              <a:rPr lang="en-US" sz="2400" dirty="0"/>
              <a:t> </a:t>
            </a:r>
            <a:endParaRPr lang="id-ID" sz="2400" dirty="0" smtClean="0"/>
          </a:p>
          <a:p>
            <a:pPr marL="350838" indent="-350838" algn="just"/>
            <a:r>
              <a:rPr lang="id-ID" sz="2400" dirty="0"/>
              <a:t> </a:t>
            </a:r>
            <a:r>
              <a:rPr lang="id-ID" sz="2400" dirty="0" smtClean="0"/>
              <a:t>   </a:t>
            </a:r>
            <a:r>
              <a:rPr lang="en-US" sz="2400" dirty="0" err="1" smtClean="0"/>
              <a:t>ke</a:t>
            </a:r>
            <a:r>
              <a:rPr lang="en-US" sz="2400" dirty="0" smtClean="0"/>
              <a:t> </a:t>
            </a:r>
            <a:r>
              <a:rPr lang="en-US" sz="2400" dirty="0" err="1"/>
              <a:t>pihak</a:t>
            </a:r>
            <a:r>
              <a:rPr lang="en-US" sz="2400" dirty="0"/>
              <a:t> lain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endParaRPr lang="id-ID" sz="2400" dirty="0" smtClean="0"/>
          </a:p>
          <a:p>
            <a:pPr marL="350838" indent="-350838" algn="just"/>
            <a:r>
              <a:rPr lang="id-ID" sz="2400" dirty="0"/>
              <a:t> </a:t>
            </a:r>
            <a:r>
              <a:rPr lang="id-ID" sz="2400" dirty="0" smtClean="0"/>
              <a:t>   </a:t>
            </a:r>
            <a:r>
              <a:rPr lang="en-US" sz="2400" dirty="0" err="1" smtClean="0"/>
              <a:t>keperluan</a:t>
            </a:r>
            <a:r>
              <a:rPr lang="en-US" sz="2400" dirty="0" smtClean="0"/>
              <a:t> </a:t>
            </a:r>
            <a:r>
              <a:rPr lang="en-US" sz="2400" dirty="0" err="1"/>
              <a:t>tertentu</a:t>
            </a:r>
            <a:r>
              <a:rPr lang="en-US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01179536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4000500" cy="2053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650813"/>
            <a:ext cx="7772400" cy="3835587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id-ID" b="1" dirty="0" smtClean="0"/>
              <a:t>              </a:t>
            </a:r>
            <a:r>
              <a:rPr lang="en-US" b="1" dirty="0" smtClean="0"/>
              <a:t>2. Integrity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sz="2400" dirty="0" smtClean="0"/>
              <a:t>	</a:t>
            </a:r>
            <a:r>
              <a:rPr lang="en-US" sz="2400" dirty="0" err="1" smtClean="0"/>
              <a:t>Aspek</a:t>
            </a:r>
            <a:r>
              <a:rPr lang="en-US" sz="2400" dirty="0" smtClean="0"/>
              <a:t>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menekankan</a:t>
            </a:r>
            <a:r>
              <a:rPr lang="en-US" sz="2400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boleh</a:t>
            </a:r>
            <a:r>
              <a:rPr lang="en-US" sz="2400" dirty="0" smtClean="0"/>
              <a:t>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sz="2400" dirty="0" smtClean="0"/>
              <a:t>	</a:t>
            </a:r>
            <a:r>
              <a:rPr lang="en-US" sz="2400" dirty="0" err="1" smtClean="0"/>
              <a:t>diubah</a:t>
            </a:r>
            <a:r>
              <a:rPr lang="en-US" sz="2400" dirty="0" smtClean="0"/>
              <a:t> </a:t>
            </a:r>
            <a:r>
              <a:rPr lang="en-US" sz="2400" dirty="0" err="1" smtClean="0"/>
              <a:t>tanpa</a:t>
            </a:r>
            <a:r>
              <a:rPr lang="en-US" sz="2400" dirty="0" smtClean="0"/>
              <a:t> </a:t>
            </a:r>
            <a:r>
              <a:rPr lang="en-US" sz="2400" dirty="0" err="1" smtClean="0"/>
              <a:t>seijin</a:t>
            </a:r>
            <a:r>
              <a:rPr lang="en-US" sz="2400" dirty="0" smtClean="0"/>
              <a:t> </a:t>
            </a:r>
            <a:r>
              <a:rPr lang="en-US" sz="2400" dirty="0" err="1" smtClean="0"/>
              <a:t>pemilik</a:t>
            </a:r>
            <a:r>
              <a:rPr lang="en-US" sz="2400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.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sz="2400" dirty="0" smtClean="0"/>
              <a:t>	</a:t>
            </a:r>
            <a:r>
              <a:rPr lang="en-US" sz="2400" dirty="0" err="1" smtClean="0"/>
              <a:t>Serangan</a:t>
            </a:r>
            <a:r>
              <a:rPr lang="en-US" sz="2400" dirty="0" smtClean="0"/>
              <a:t> : virus, </a:t>
            </a:r>
            <a:r>
              <a:rPr lang="en-US" sz="2400" i="1" dirty="0" err="1" smtClean="0"/>
              <a:t>trojan</a:t>
            </a:r>
            <a:r>
              <a:rPr lang="en-US" sz="2400" i="1" dirty="0" smtClean="0"/>
              <a:t> horse</a:t>
            </a:r>
            <a:r>
              <a:rPr lang="en-US" sz="2400" dirty="0" smtClean="0"/>
              <a:t>,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pemakai</a:t>
            </a:r>
            <a:r>
              <a:rPr lang="en-US" sz="2400" dirty="0" smtClean="0"/>
              <a:t> lain yang </a:t>
            </a:r>
            <a:r>
              <a:rPr lang="en-US" sz="2400" dirty="0" err="1" smtClean="0"/>
              <a:t>mengubah</a:t>
            </a:r>
            <a:r>
              <a:rPr lang="en-US" sz="2400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 </a:t>
            </a:r>
            <a:r>
              <a:rPr lang="en-US" sz="2400" dirty="0" err="1" smtClean="0"/>
              <a:t>tanpa</a:t>
            </a:r>
            <a:r>
              <a:rPr lang="en-US" sz="2400" dirty="0" smtClean="0"/>
              <a:t> </a:t>
            </a:r>
            <a:r>
              <a:rPr lang="en-US" sz="2400" dirty="0" err="1" smtClean="0"/>
              <a:t>ijin</a:t>
            </a:r>
            <a:r>
              <a:rPr lang="en-US" sz="2400" dirty="0" smtClean="0"/>
              <a:t> </a:t>
            </a:r>
            <a:r>
              <a:rPr lang="en-US" sz="2400" dirty="0" err="1" smtClean="0"/>
              <a:t>merupakan</a:t>
            </a:r>
            <a:r>
              <a:rPr lang="en-US" sz="2400" dirty="0" smtClean="0"/>
              <a:t> </a:t>
            </a:r>
            <a:r>
              <a:rPr lang="en-US" sz="2400" dirty="0" err="1" smtClean="0"/>
              <a:t>contoh</a:t>
            </a:r>
            <a:r>
              <a:rPr lang="en-US" sz="2400" dirty="0" smtClean="0"/>
              <a:t> </a:t>
            </a:r>
            <a:r>
              <a:rPr lang="en-US" sz="2400" dirty="0" err="1" smtClean="0"/>
              <a:t>masalah</a:t>
            </a:r>
            <a:r>
              <a:rPr lang="en-US" sz="2400" dirty="0" smtClean="0"/>
              <a:t> yang </a:t>
            </a:r>
            <a:r>
              <a:rPr lang="en-US" sz="2400" dirty="0" err="1" smtClean="0"/>
              <a:t>harus</a:t>
            </a:r>
            <a:r>
              <a:rPr lang="en-US" sz="2400" dirty="0" smtClean="0"/>
              <a:t> </a:t>
            </a:r>
            <a:r>
              <a:rPr lang="en-US" sz="2400" dirty="0" err="1" smtClean="0"/>
              <a:t>dihadapi</a:t>
            </a:r>
            <a:r>
              <a:rPr lang="en-US" sz="2400" dirty="0" smtClean="0"/>
              <a:t>.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sz="2400" dirty="0" smtClean="0"/>
              <a:t>	</a:t>
            </a:r>
            <a:r>
              <a:rPr lang="en-US" sz="2400" dirty="0" err="1" smtClean="0"/>
              <a:t>Sebuah</a:t>
            </a:r>
            <a:r>
              <a:rPr lang="en-US" sz="2400" dirty="0" smtClean="0"/>
              <a:t> e-mail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saja</a:t>
            </a:r>
            <a:r>
              <a:rPr lang="en-US" sz="2400" dirty="0" smtClean="0"/>
              <a:t> “</a:t>
            </a:r>
            <a:r>
              <a:rPr lang="en-US" sz="2400" dirty="0" err="1" smtClean="0"/>
              <a:t>ditangkap</a:t>
            </a:r>
            <a:r>
              <a:rPr lang="en-US" sz="2400" dirty="0" smtClean="0"/>
              <a:t>” (</a:t>
            </a:r>
            <a:r>
              <a:rPr lang="en-US" sz="2400" i="1" dirty="0" smtClean="0"/>
              <a:t>intercept</a:t>
            </a:r>
            <a:r>
              <a:rPr lang="en-US" sz="2400" dirty="0" smtClean="0"/>
              <a:t>) di </a:t>
            </a:r>
            <a:r>
              <a:rPr lang="en-US" sz="2400" dirty="0" err="1" smtClean="0"/>
              <a:t>tengah</a:t>
            </a:r>
            <a:r>
              <a:rPr lang="en-US" sz="2400" dirty="0" smtClean="0"/>
              <a:t> </a:t>
            </a:r>
            <a:r>
              <a:rPr lang="en-US" sz="2400" dirty="0" err="1" smtClean="0"/>
              <a:t>jalan</a:t>
            </a:r>
            <a:r>
              <a:rPr lang="en-US" sz="2400" dirty="0" smtClean="0"/>
              <a:t>, </a:t>
            </a:r>
            <a:r>
              <a:rPr lang="en-US" sz="2400" dirty="0" err="1" smtClean="0"/>
              <a:t>diubah</a:t>
            </a:r>
            <a:r>
              <a:rPr lang="en-US" sz="2400" dirty="0" smtClean="0"/>
              <a:t> </a:t>
            </a:r>
            <a:r>
              <a:rPr lang="en-US" sz="2400" dirty="0" err="1" smtClean="0"/>
              <a:t>isinya</a:t>
            </a:r>
            <a:r>
              <a:rPr lang="en-US" sz="2400" dirty="0" smtClean="0"/>
              <a:t> (</a:t>
            </a:r>
            <a:r>
              <a:rPr lang="en-US" sz="2400" i="1" dirty="0" smtClean="0"/>
              <a:t>altered</a:t>
            </a:r>
            <a:r>
              <a:rPr lang="en-US" sz="2400" dirty="0" smtClean="0"/>
              <a:t>, </a:t>
            </a:r>
            <a:r>
              <a:rPr lang="en-US" sz="2400" i="1" dirty="0" smtClean="0"/>
              <a:t>tampered, modified</a:t>
            </a:r>
            <a:r>
              <a:rPr lang="en-US" sz="2400" dirty="0" smtClean="0"/>
              <a:t>), </a:t>
            </a:r>
            <a:r>
              <a:rPr lang="en-US" sz="2400" dirty="0" err="1" smtClean="0"/>
              <a:t>kemudian</a:t>
            </a:r>
            <a:r>
              <a:rPr lang="en-US" sz="2400" dirty="0" smtClean="0"/>
              <a:t> </a:t>
            </a:r>
            <a:r>
              <a:rPr lang="en-US" sz="2400" dirty="0" err="1" smtClean="0"/>
              <a:t>diteruskan</a:t>
            </a:r>
            <a:r>
              <a:rPr lang="en-US" sz="2400" dirty="0" smtClean="0"/>
              <a:t> </a:t>
            </a:r>
            <a:r>
              <a:rPr lang="en-US" sz="2400" dirty="0" err="1" smtClean="0"/>
              <a:t>ke</a:t>
            </a:r>
            <a:r>
              <a:rPr lang="en-US" sz="2400" dirty="0" smtClean="0"/>
              <a:t> </a:t>
            </a:r>
            <a:r>
              <a:rPr lang="en-US" sz="2400" dirty="0" err="1" smtClean="0"/>
              <a:t>alamat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dituju</a:t>
            </a:r>
            <a:r>
              <a:rPr lang="en-US" sz="2400" dirty="0" smtClean="0"/>
              <a:t>.</a:t>
            </a:r>
          </a:p>
          <a:p>
            <a:pPr algn="just" eaLnBrk="1" hangingPunct="1">
              <a:lnSpc>
                <a:spcPct val="90000"/>
              </a:lnSpc>
              <a:buFont typeface="Wingdings 2" pitchFamily="18" charset="2"/>
              <a:buNone/>
            </a:pPr>
            <a:endParaRPr lang="en-US" sz="2400" dirty="0" smtClean="0"/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381000" y="5791200"/>
            <a:ext cx="76962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 dirty="0" err="1"/>
              <a:t>Penanggulangan</a:t>
            </a:r>
            <a:r>
              <a:rPr lang="en-US" sz="2400" dirty="0"/>
              <a:t> : </a:t>
            </a:r>
            <a:r>
              <a:rPr lang="en-US" sz="2400" dirty="0" err="1"/>
              <a:t>Penggunaan</a:t>
            </a:r>
            <a:r>
              <a:rPr lang="en-US" sz="2400" dirty="0"/>
              <a:t> </a:t>
            </a:r>
            <a:r>
              <a:rPr lang="en-US" sz="2400" i="1" dirty="0" err="1"/>
              <a:t>enkripsi</a:t>
            </a:r>
            <a:r>
              <a:rPr lang="en-US" sz="2400" i="1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i="1" dirty="0"/>
              <a:t>digital signature.</a:t>
            </a:r>
            <a:endParaRPr lang="en-US" sz="2400" dirty="0"/>
          </a:p>
        </p:txBody>
      </p:sp>
      <p:pic>
        <p:nvPicPr>
          <p:cNvPr id="15366" name="Picture 6" descr="Render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27451"/>
            <a:ext cx="4419600" cy="316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352425"/>
            <a:ext cx="4319175" cy="2619375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en-US" b="1" dirty="0" smtClean="0"/>
              <a:t>3. Authentication</a:t>
            </a:r>
          </a:p>
          <a:p>
            <a:pPr algn="just" eaLnBrk="1" hangingPunct="1">
              <a:buFontTx/>
              <a:buNone/>
            </a:pPr>
            <a:r>
              <a:rPr lang="en-US" sz="1800" dirty="0" smtClean="0"/>
              <a:t>	</a:t>
            </a:r>
            <a:r>
              <a:rPr lang="en-US" sz="1800" dirty="0" err="1" smtClean="0"/>
              <a:t>Aspek</a:t>
            </a:r>
            <a:r>
              <a:rPr lang="en-US" sz="1800" dirty="0" smtClean="0"/>
              <a:t> </a:t>
            </a:r>
            <a:r>
              <a:rPr lang="en-US" sz="1800" dirty="0" err="1" smtClean="0"/>
              <a:t>ini</a:t>
            </a:r>
            <a:r>
              <a:rPr lang="en-US" sz="1800" dirty="0" smtClean="0"/>
              <a:t> </a:t>
            </a:r>
            <a:r>
              <a:rPr lang="en-US" sz="1800" dirty="0" err="1" smtClean="0"/>
              <a:t>berhubungan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metoda</a:t>
            </a:r>
            <a:r>
              <a:rPr lang="en-US" sz="1800" dirty="0" smtClean="0"/>
              <a:t> </a:t>
            </a:r>
            <a:r>
              <a:rPr lang="en-US" sz="1800" dirty="0" err="1" smtClean="0"/>
              <a:t>untuk</a:t>
            </a:r>
            <a:r>
              <a:rPr lang="en-US" sz="1800" dirty="0" smtClean="0"/>
              <a:t> </a:t>
            </a:r>
          </a:p>
          <a:p>
            <a:pPr algn="just" eaLnBrk="1" hangingPunct="1">
              <a:buFontTx/>
              <a:buNone/>
            </a:pPr>
            <a:r>
              <a:rPr lang="en-US" sz="1800" dirty="0" smtClean="0"/>
              <a:t>	</a:t>
            </a:r>
            <a:r>
              <a:rPr lang="en-US" sz="1800" dirty="0" err="1" smtClean="0"/>
              <a:t>menyatakan</a:t>
            </a:r>
            <a:r>
              <a:rPr lang="en-US" sz="1800" dirty="0" smtClean="0"/>
              <a:t> </a:t>
            </a:r>
            <a:r>
              <a:rPr lang="en-US" sz="1800" dirty="0" err="1" smtClean="0"/>
              <a:t>bahwa</a:t>
            </a:r>
            <a:r>
              <a:rPr lang="en-US" sz="1800" dirty="0" smtClean="0"/>
              <a:t> </a:t>
            </a:r>
            <a:r>
              <a:rPr lang="en-US" sz="1800" dirty="0" err="1" smtClean="0"/>
              <a:t>informasi</a:t>
            </a:r>
            <a:r>
              <a:rPr lang="en-US" sz="1800" dirty="0" smtClean="0"/>
              <a:t> </a:t>
            </a:r>
            <a:r>
              <a:rPr lang="en-US" sz="1800" dirty="0" err="1" smtClean="0"/>
              <a:t>betul-betul</a:t>
            </a:r>
            <a:r>
              <a:rPr lang="en-US" sz="1800" dirty="0" smtClean="0"/>
              <a:t> </a:t>
            </a:r>
            <a:r>
              <a:rPr lang="en-US" sz="1800" dirty="0" err="1" smtClean="0"/>
              <a:t>asli</a:t>
            </a:r>
            <a:r>
              <a:rPr lang="en-US" sz="1800" dirty="0" smtClean="0"/>
              <a:t>, orang yang </a:t>
            </a:r>
            <a:r>
              <a:rPr lang="en-US" sz="1800" dirty="0" err="1" smtClean="0"/>
              <a:t>mengakses</a:t>
            </a:r>
            <a:r>
              <a:rPr lang="en-US" sz="1800" dirty="0" smtClean="0"/>
              <a:t> </a:t>
            </a:r>
            <a:r>
              <a:rPr lang="en-US" sz="1800" dirty="0" err="1" smtClean="0"/>
              <a:t>atau</a:t>
            </a:r>
            <a:r>
              <a:rPr lang="en-US" sz="1800" dirty="0" smtClean="0"/>
              <a:t> </a:t>
            </a:r>
            <a:r>
              <a:rPr lang="en-US" sz="1800" dirty="0" err="1" smtClean="0"/>
              <a:t>memberikan</a:t>
            </a:r>
            <a:r>
              <a:rPr lang="en-US" sz="1800" dirty="0" smtClean="0"/>
              <a:t> </a:t>
            </a:r>
            <a:r>
              <a:rPr lang="en-US" sz="1800" dirty="0" err="1" smtClean="0"/>
              <a:t>informasi</a:t>
            </a:r>
            <a:r>
              <a:rPr lang="en-US" sz="1800" dirty="0" smtClean="0"/>
              <a:t> </a:t>
            </a:r>
            <a:r>
              <a:rPr lang="en-US" sz="1800" dirty="0" err="1" smtClean="0"/>
              <a:t>adalah</a:t>
            </a:r>
            <a:r>
              <a:rPr lang="en-US" sz="1800" dirty="0" smtClean="0"/>
              <a:t> </a:t>
            </a:r>
            <a:r>
              <a:rPr lang="en-US" sz="1800" dirty="0" err="1" smtClean="0"/>
              <a:t>betul-betul</a:t>
            </a:r>
            <a:r>
              <a:rPr lang="en-US" sz="1800" dirty="0" smtClean="0"/>
              <a:t> orang yang </a:t>
            </a:r>
            <a:r>
              <a:rPr lang="en-US" sz="1800" dirty="0" err="1" smtClean="0"/>
              <a:t>dimaksud</a:t>
            </a:r>
            <a:r>
              <a:rPr lang="en-US" sz="1800" dirty="0" smtClean="0"/>
              <a:t>, </a:t>
            </a:r>
            <a:r>
              <a:rPr lang="en-US" sz="1800" dirty="0" err="1" smtClean="0"/>
              <a:t>atau</a:t>
            </a:r>
            <a:r>
              <a:rPr lang="en-US" sz="1800" dirty="0" smtClean="0"/>
              <a:t> server yang </a:t>
            </a:r>
            <a:r>
              <a:rPr lang="en-US" sz="1800" dirty="0" err="1" smtClean="0"/>
              <a:t>kita</a:t>
            </a:r>
            <a:r>
              <a:rPr lang="en-US" sz="1800" dirty="0" smtClean="0"/>
              <a:t> </a:t>
            </a:r>
            <a:r>
              <a:rPr lang="en-US" sz="1800" dirty="0" err="1" smtClean="0"/>
              <a:t>hubungi</a:t>
            </a:r>
            <a:r>
              <a:rPr lang="en-US" sz="1800" dirty="0" smtClean="0"/>
              <a:t> </a:t>
            </a:r>
            <a:r>
              <a:rPr lang="en-US" sz="1800" dirty="0" err="1" smtClean="0"/>
              <a:t>adalah</a:t>
            </a:r>
            <a:r>
              <a:rPr lang="en-US" sz="1800" dirty="0" smtClean="0"/>
              <a:t> </a:t>
            </a:r>
            <a:r>
              <a:rPr lang="en-US" sz="1800" dirty="0" err="1" smtClean="0"/>
              <a:t>betul-betul</a:t>
            </a:r>
            <a:r>
              <a:rPr lang="en-US" sz="1800" dirty="0" smtClean="0"/>
              <a:t> server yang </a:t>
            </a:r>
            <a:r>
              <a:rPr lang="en-US" sz="1800" dirty="0" err="1" smtClean="0"/>
              <a:t>asli</a:t>
            </a:r>
            <a:r>
              <a:rPr lang="en-US" sz="1800" dirty="0" smtClean="0"/>
              <a:t>.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381000" y="3276600"/>
            <a:ext cx="74676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50838" indent="-350838" algn="just">
              <a:tabLst>
                <a:tab pos="350838" algn="l"/>
              </a:tabLst>
            </a:pPr>
            <a:r>
              <a:rPr lang="en-US" sz="2400"/>
              <a:t>Penanggulangan : </a:t>
            </a:r>
          </a:p>
          <a:p>
            <a:pPr marL="350838" indent="-350838" algn="just">
              <a:tabLst>
                <a:tab pos="350838" algn="l"/>
              </a:tabLst>
            </a:pPr>
            <a:r>
              <a:rPr lang="en-US" sz="2400"/>
              <a:t>1. membuktikan keaslian dokumen dengan teknologi </a:t>
            </a:r>
            <a:r>
              <a:rPr lang="en-US" sz="2400" i="1"/>
              <a:t>watermarking </a:t>
            </a:r>
            <a:r>
              <a:rPr lang="en-US" sz="2400"/>
              <a:t>dan digital signature. Watermarking dapat digunakan untuk menjaga “</a:t>
            </a:r>
            <a:r>
              <a:rPr lang="en-US" sz="2400" i="1"/>
              <a:t>intelectual property</a:t>
            </a:r>
            <a:r>
              <a:rPr lang="en-US" sz="2400"/>
              <a:t>”, yaitu dengan menandai dokumen atau hasil karya dengan “tanda tangan” pembuat.</a:t>
            </a:r>
          </a:p>
          <a:p>
            <a:pPr marL="350838" indent="-350838" algn="just">
              <a:tabLst>
                <a:tab pos="350838" algn="l"/>
              </a:tabLst>
            </a:pPr>
            <a:r>
              <a:rPr lang="en-US" sz="2400"/>
              <a:t>2. access control, yaitu berkaitan dengan pembatasan orang yang dapat mengakses informasi. </a:t>
            </a:r>
          </a:p>
        </p:txBody>
      </p:sp>
      <p:pic>
        <p:nvPicPr>
          <p:cNvPr id="16389" name="Picture 5" descr="http://upload.wikimedia.org/wikipedia/commons/e/ef/CryptoCard_two_fact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550" y="533400"/>
            <a:ext cx="4418424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Render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27451"/>
            <a:ext cx="4419600" cy="316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52400"/>
            <a:ext cx="7924800" cy="601980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en-US" b="1" dirty="0" smtClean="0"/>
              <a:t>4. Availability</a:t>
            </a:r>
          </a:p>
          <a:p>
            <a:pPr algn="just" eaLnBrk="1" hangingPunct="1">
              <a:buFontTx/>
              <a:buNone/>
            </a:pPr>
            <a:r>
              <a:rPr lang="en-US" sz="2400" dirty="0" smtClean="0"/>
              <a:t>	</a:t>
            </a:r>
            <a:r>
              <a:rPr lang="en-US" sz="2400" dirty="0" err="1" smtClean="0"/>
              <a:t>Aspek</a:t>
            </a:r>
            <a:r>
              <a:rPr lang="en-US" sz="2400" dirty="0" smtClean="0"/>
              <a:t> availability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ketersediaan</a:t>
            </a:r>
            <a:r>
              <a:rPr lang="en-US" sz="2400" dirty="0" smtClean="0"/>
              <a:t> </a:t>
            </a:r>
            <a:r>
              <a:rPr lang="en-US" sz="2400" dirty="0" err="1" smtClean="0"/>
              <a:t>berhubungan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ketersediaan</a:t>
            </a:r>
            <a:r>
              <a:rPr lang="en-US" sz="2400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 </a:t>
            </a:r>
            <a:r>
              <a:rPr lang="en-US" sz="2400" dirty="0" err="1" smtClean="0"/>
              <a:t>ketika</a:t>
            </a:r>
            <a:r>
              <a:rPr lang="en-US" sz="2400" dirty="0" smtClean="0"/>
              <a:t> </a:t>
            </a:r>
            <a:r>
              <a:rPr lang="en-US" sz="2400" dirty="0" err="1" smtClean="0"/>
              <a:t>dibutuhkan</a:t>
            </a:r>
            <a:r>
              <a:rPr lang="en-US" sz="2400" dirty="0" smtClean="0"/>
              <a:t>.</a:t>
            </a:r>
          </a:p>
          <a:p>
            <a:pPr algn="just" eaLnBrk="1" hangingPunct="1">
              <a:buFontTx/>
              <a:buNone/>
            </a:pPr>
            <a:r>
              <a:rPr lang="en-US" sz="2400" dirty="0" smtClean="0"/>
              <a:t>	</a:t>
            </a:r>
            <a:r>
              <a:rPr lang="en-US" sz="2400" dirty="0" err="1" smtClean="0"/>
              <a:t>Sistem</a:t>
            </a:r>
            <a:r>
              <a:rPr lang="en-US" sz="2400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diserang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dijebol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menghambat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meniadakan</a:t>
            </a:r>
            <a:r>
              <a:rPr lang="en-US" sz="2400" dirty="0" smtClean="0"/>
              <a:t> </a:t>
            </a:r>
            <a:r>
              <a:rPr lang="en-US" sz="2400" dirty="0" err="1" smtClean="0"/>
              <a:t>akses</a:t>
            </a:r>
            <a:r>
              <a:rPr lang="en-US" sz="2400" dirty="0" smtClean="0"/>
              <a:t> </a:t>
            </a:r>
            <a:r>
              <a:rPr lang="en-US" sz="2400" dirty="0" err="1" smtClean="0"/>
              <a:t>ke</a:t>
            </a:r>
            <a:r>
              <a:rPr lang="en-US" sz="2400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.</a:t>
            </a:r>
          </a:p>
          <a:p>
            <a:pPr algn="just" eaLnBrk="1" hangingPunct="1">
              <a:buFontTx/>
              <a:buNone/>
            </a:pPr>
            <a:r>
              <a:rPr lang="en-US" sz="2400" dirty="0" smtClean="0"/>
              <a:t>	</a:t>
            </a:r>
            <a:r>
              <a:rPr lang="en-US" sz="2400" dirty="0" err="1" smtClean="0"/>
              <a:t>Serangan</a:t>
            </a:r>
            <a:r>
              <a:rPr lang="en-US" sz="2400" dirty="0" smtClean="0"/>
              <a:t> : </a:t>
            </a:r>
          </a:p>
          <a:p>
            <a:pPr algn="just" eaLnBrk="1" hangingPunct="1">
              <a:buFontTx/>
              <a:buNone/>
            </a:pPr>
            <a:r>
              <a:rPr lang="en-US" sz="2400" dirty="0" smtClean="0"/>
              <a:t>	1. </a:t>
            </a:r>
            <a:r>
              <a:rPr lang="en-US" sz="2400" dirty="0" smtClean="0">
                <a:hlinkClick r:id="rId8" action="ppaction://hlinkfile"/>
              </a:rPr>
              <a:t>“</a:t>
            </a:r>
            <a:r>
              <a:rPr lang="en-US" sz="2400" i="1" dirty="0" smtClean="0">
                <a:hlinkClick r:id="rId8" action="ppaction://hlinkfile"/>
              </a:rPr>
              <a:t>denial of service attack</a:t>
            </a:r>
            <a:r>
              <a:rPr lang="en-US" sz="2400" dirty="0" smtClean="0">
                <a:hlinkClick r:id="rId8" action="ppaction://hlinkfile"/>
              </a:rPr>
              <a:t>” </a:t>
            </a:r>
            <a:r>
              <a:rPr lang="en-US" sz="2400" dirty="0" smtClean="0"/>
              <a:t>(</a:t>
            </a:r>
            <a:r>
              <a:rPr lang="en-US" sz="2400" dirty="0" err="1" smtClean="0"/>
              <a:t>DoS</a:t>
            </a:r>
            <a:r>
              <a:rPr lang="en-US" sz="2400" dirty="0" smtClean="0"/>
              <a:t> attack) </a:t>
            </a:r>
            <a:endParaRPr lang="id-ID" sz="2400" dirty="0" smtClean="0"/>
          </a:p>
          <a:p>
            <a:pPr algn="just" eaLnBrk="1" hangingPunct="1">
              <a:buFontTx/>
              <a:buNone/>
            </a:pPr>
            <a:r>
              <a:rPr lang="id-ID" sz="2400" dirty="0" smtClean="0"/>
              <a:t>       example monitoring</a:t>
            </a:r>
            <a:endParaRPr lang="en-US" sz="2400" dirty="0" smtClean="0"/>
          </a:p>
          <a:p>
            <a:pPr algn="just" eaLnBrk="1" hangingPunct="1">
              <a:buFontTx/>
              <a:buNone/>
            </a:pPr>
            <a:r>
              <a:rPr lang="en-US" sz="2400" dirty="0" smtClean="0"/>
              <a:t>	2. </a:t>
            </a:r>
            <a:r>
              <a:rPr lang="id-ID" sz="2400" dirty="0" smtClean="0"/>
              <a:t>E-</a:t>
            </a:r>
            <a:r>
              <a:rPr lang="en-US" sz="2400" i="1" dirty="0" smtClean="0"/>
              <a:t>m</a:t>
            </a:r>
            <a:r>
              <a:rPr lang="id-ID" sz="2400" i="1" dirty="0"/>
              <a:t>a</a:t>
            </a:r>
            <a:r>
              <a:rPr lang="en-US" sz="2400" i="1" dirty="0" err="1" smtClean="0"/>
              <a:t>ilbomb</a:t>
            </a:r>
            <a:endParaRPr lang="en-US" sz="2400" dirty="0" smtClean="0"/>
          </a:p>
        </p:txBody>
      </p:sp>
      <p:pic>
        <p:nvPicPr>
          <p:cNvPr id="2" name="Google Ideas- Distributed Denial of Service Attacks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29400" y="2478991"/>
            <a:ext cx="2164810" cy="1217706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softEdge">
            <a:bevelT w="203200" h="101600" prst="cross"/>
            <a:contourClr>
              <a:srgbClr val="FFFFFF"/>
            </a:contourClr>
          </a:sp3d>
        </p:spPr>
      </p:pic>
      <p:pic>
        <p:nvPicPr>
          <p:cNvPr id="3" name="Using the Digital Attack Map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962400" y="3200400"/>
            <a:ext cx="1928813" cy="1543050"/>
          </a:xfrm>
          <a:prstGeom prst="rect">
            <a:avLst/>
          </a:prstGeom>
        </p:spPr>
      </p:pic>
      <p:pic>
        <p:nvPicPr>
          <p:cNvPr id="5" name="Picture 6" descr="Rendered Image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27451"/>
            <a:ext cx="4419600" cy="316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Email Bomber 2013.mp4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65663" y="4476749"/>
            <a:ext cx="1905000" cy="1071563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01159440">
  <a:themeElements>
    <a:clrScheme name="0115944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1159440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0115944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15944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15944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15944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15944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15944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15944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15944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15944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15944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15944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15944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2246</TotalTime>
  <Words>633</Words>
  <Application>Microsoft Office PowerPoint</Application>
  <PresentationFormat>On-screen Show (4:3)</PresentationFormat>
  <Paragraphs>112</Paragraphs>
  <Slides>18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01159440</vt:lpstr>
      <vt:lpstr>Opulent</vt:lpstr>
      <vt:lpstr>PowerPoint Presentation</vt:lpstr>
      <vt:lpstr>Keamanan dan Manajemen Perusahaan</vt:lpstr>
      <vt:lpstr>PowerPoint Presentation</vt:lpstr>
      <vt:lpstr>Klasifikasi Keamanan</vt:lpstr>
      <vt:lpstr>Untuk diketahui</vt:lpstr>
      <vt:lpstr>Aspek keamanan komputer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Jenis serangan</vt:lpstr>
      <vt:lpstr>Istilah keamanan jaringan </vt:lpstr>
      <vt:lpstr>Istilah keamanan jaringan (2) </vt:lpstr>
      <vt:lpstr>Istilah keamanan jaringan (3) </vt:lpstr>
      <vt:lpstr>Istilah keamanan jaringan (4) </vt:lpstr>
      <vt:lpstr>Potensi keamanan</vt:lpstr>
    </vt:vector>
  </TitlesOfParts>
  <Company>Bina Sarana Informatika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Keamanan Jaringan pada Windows</dc:title>
  <dc:creator>Anton, S.Kom;M. Arfan Rasdam</dc:creator>
  <cp:lastModifiedBy>IT Support</cp:lastModifiedBy>
  <cp:revision>63</cp:revision>
  <dcterms:created xsi:type="dcterms:W3CDTF">2005-06-23T05:45:48Z</dcterms:created>
  <dcterms:modified xsi:type="dcterms:W3CDTF">2014-04-17T08:47:36Z</dcterms:modified>
</cp:coreProperties>
</file>