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71" r:id="rId6"/>
    <p:sldId id="272" r:id="rId7"/>
    <p:sldId id="273" r:id="rId8"/>
    <p:sldId id="262" r:id="rId9"/>
    <p:sldId id="266" r:id="rId10"/>
    <p:sldId id="274" r:id="rId11"/>
    <p:sldId id="275" r:id="rId12"/>
    <p:sldId id="267" r:id="rId13"/>
    <p:sldId id="268" r:id="rId14"/>
    <p:sldId id="269" r:id="rId15"/>
    <p:sldId id="263" r:id="rId16"/>
    <p:sldId id="264" r:id="rId17"/>
    <p:sldId id="26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7D5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493" autoAdjust="0"/>
  </p:normalViewPr>
  <p:slideViewPr>
    <p:cSldViewPr>
      <p:cViewPr>
        <p:scale>
          <a:sx n="96" d="100"/>
          <a:sy n="96" d="100"/>
        </p:scale>
        <p:origin x="-122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B6C42B-9E94-4E1E-B42F-2760DFE4DA8D}" type="datetimeFigureOut">
              <a:rPr lang="en-US" smtClean="0"/>
              <a:pPr/>
              <a:t>7/21/2012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38D449-5D6F-49D1-A8CB-CB9C536558E2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38D449-5D6F-49D1-A8CB-CB9C536558E2}" type="slidenum">
              <a:rPr lang="en-IN" smtClean="0"/>
              <a:pPr/>
              <a:t>1</a:t>
            </a:fld>
            <a:endParaRPr lang="en-I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269E-1DAE-4FB0-B273-71E481AA7E33}" type="datetimeFigureOut">
              <a:rPr lang="en-US" smtClean="0"/>
              <a:pPr/>
              <a:t>7/21/2012</a:t>
            </a:fld>
            <a:endParaRPr lang="en-IN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C96B72-3AB6-4A37-A368-C54EEF989CC4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269E-1DAE-4FB0-B273-71E481AA7E33}" type="datetimeFigureOut">
              <a:rPr lang="en-US" smtClean="0"/>
              <a:pPr/>
              <a:t>7/21/2012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6B72-3AB6-4A37-A368-C54EEF989CC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269E-1DAE-4FB0-B273-71E481AA7E33}" type="datetimeFigureOut">
              <a:rPr lang="en-US" smtClean="0"/>
              <a:pPr/>
              <a:t>7/21/2012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6B72-3AB6-4A37-A368-C54EEF989CC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F7D269E-1DAE-4FB0-B273-71E481AA7E33}" type="datetimeFigureOut">
              <a:rPr lang="en-US" smtClean="0"/>
              <a:pPr/>
              <a:t>7/21/2012</a:t>
            </a:fld>
            <a:endParaRPr lang="en-IN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6C96B72-3AB6-4A37-A368-C54EEF989CC4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269E-1DAE-4FB0-B273-71E481AA7E33}" type="datetimeFigureOut">
              <a:rPr lang="en-US" smtClean="0"/>
              <a:pPr/>
              <a:t>7/21/2012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6B72-3AB6-4A37-A368-C54EEF989CC4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269E-1DAE-4FB0-B273-71E481AA7E33}" type="datetimeFigureOut">
              <a:rPr lang="en-US" smtClean="0"/>
              <a:pPr/>
              <a:t>7/21/2012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6B72-3AB6-4A37-A368-C54EEF989CC4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6B72-3AB6-4A37-A368-C54EEF989CC4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269E-1DAE-4FB0-B273-71E481AA7E33}" type="datetimeFigureOut">
              <a:rPr lang="en-US" smtClean="0"/>
              <a:pPr/>
              <a:t>7/21/2012</a:t>
            </a:fld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269E-1DAE-4FB0-B273-71E481AA7E33}" type="datetimeFigureOut">
              <a:rPr lang="en-US" smtClean="0"/>
              <a:pPr/>
              <a:t>7/21/2012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6B72-3AB6-4A37-A368-C54EEF989CC4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269E-1DAE-4FB0-B273-71E481AA7E33}" type="datetimeFigureOut">
              <a:rPr lang="en-US" smtClean="0"/>
              <a:pPr/>
              <a:t>7/21/2012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6B72-3AB6-4A37-A368-C54EEF989CC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F7D269E-1DAE-4FB0-B273-71E481AA7E33}" type="datetimeFigureOut">
              <a:rPr lang="en-US" smtClean="0"/>
              <a:pPr/>
              <a:t>7/21/2012</a:t>
            </a:fld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6C96B72-3AB6-4A37-A368-C54EEF989CC4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269E-1DAE-4FB0-B273-71E481AA7E33}" type="datetimeFigureOut">
              <a:rPr lang="en-US" smtClean="0"/>
              <a:pPr/>
              <a:t>7/21/2012</a:t>
            </a:fld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C96B72-3AB6-4A37-A368-C54EEF989CC4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F7D269E-1DAE-4FB0-B273-71E481AA7E33}" type="datetimeFigureOut">
              <a:rPr lang="en-US" smtClean="0"/>
              <a:pPr/>
              <a:t>7/21/2012</a:t>
            </a:fld>
            <a:endParaRPr lang="en-IN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6C96B72-3AB6-4A37-A368-C54EEF989CC4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://en.wikipedia.org/wiki/Brazil" TargetMode="External"/><Relationship Id="rId7" Type="http://schemas.openxmlformats.org/officeDocument/2006/relationships/image" Target="../media/image7.jpeg"/><Relationship Id="rId2" Type="http://schemas.openxmlformats.org/officeDocument/2006/relationships/hyperlink" Target="http://en.wikipedia.org/wiki/Ukraine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hyperlink" Target="http://en.wikipedia.org/wiki/Turkey" TargetMode="External"/><Relationship Id="rId9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ice_Vie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7158" y="3286124"/>
            <a:ext cx="850112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dirty="0" smtClean="0">
                <a:solidFill>
                  <a:schemeClr val="accent6"/>
                </a:solidFill>
                <a:latin typeface="CommercialScript BT" pitchFamily="66" charset="0"/>
              </a:rPr>
              <a:t>WELCOME</a:t>
            </a:r>
            <a:endParaRPr lang="en-IN" sz="13800" dirty="0">
              <a:solidFill>
                <a:schemeClr val="accent6"/>
              </a:solidFill>
              <a:latin typeface="CommercialScript BT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785794"/>
            <a:ext cx="82153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hiller" pitchFamily="82" charset="0"/>
              </a:rPr>
              <a:t>GOOD AFTERNOON</a:t>
            </a:r>
            <a:endParaRPr lang="en-IN" sz="9600" dirty="0">
              <a:latin typeface="Chiller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57752" y="5786454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Brush Script MT" pitchFamily="66" charset="0"/>
              </a:rPr>
              <a:t>PRESENTED BY </a:t>
            </a:r>
          </a:p>
          <a:p>
            <a:r>
              <a:rPr lang="en-US" b="1" i="1" dirty="0">
                <a:solidFill>
                  <a:schemeClr val="accent2">
                    <a:lumMod val="20000"/>
                    <a:lumOff val="80000"/>
                  </a:schemeClr>
                </a:solidFill>
                <a:latin typeface="Brush Script MT" pitchFamily="66" charset="0"/>
              </a:rPr>
              <a:t> </a:t>
            </a:r>
            <a:r>
              <a:rPr lang="en-US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Brush Script MT" pitchFamily="66" charset="0"/>
              </a:rPr>
              <a:t>                            BIBIN    THOMAS</a:t>
            </a:r>
            <a:endParaRPr lang="en-IN" b="1" i="1" dirty="0">
              <a:solidFill>
                <a:schemeClr val="accent2">
                  <a:lumMod val="20000"/>
                  <a:lumOff val="80000"/>
                </a:schemeClr>
              </a:solidFill>
              <a:latin typeface="Brush Script MT" pitchFamily="66" charset="0"/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3.33333E-6 -2.78742E-6 L -3.33333E-6 -0.11427 " pathEditMode="relative" rAng="0" ptsTypes="AA">
                                      <p:cBhvr>
                                        <p:cTn id="29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7"/>
                                    </p:animMotion>
                                    <p:animRot by="1500000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3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3" y="0"/>
            <a:ext cx="9134475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85786" y="42860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N" b="1" dirty="0" smtClean="0"/>
              <a:t>Industry Structure</a:t>
            </a:r>
          </a:p>
          <a:p>
            <a:r>
              <a:rPr lang="en-IN" dirty="0" smtClean="0"/>
              <a:t>Indian Iron and steel Industry can be divided into two main sectors </a:t>
            </a:r>
            <a:r>
              <a:rPr lang="en-IN" b="1" dirty="0" smtClean="0"/>
              <a:t>Public sector and</a:t>
            </a:r>
          </a:p>
          <a:p>
            <a:r>
              <a:rPr lang="en-IN" b="1" dirty="0" smtClean="0"/>
              <a:t>Private sector. Further on the basis of routes of production, the Indian steel industry can be</a:t>
            </a:r>
          </a:p>
          <a:p>
            <a:r>
              <a:rPr lang="en-IN" dirty="0" smtClean="0"/>
              <a:t>divided into two types of producers.</a:t>
            </a:r>
            <a:endParaRPr lang="en-IN" dirty="0"/>
          </a:p>
        </p:txBody>
      </p:sp>
      <p:sp>
        <p:nvSpPr>
          <p:cNvPr id="3" name="Rectangle 2"/>
          <p:cNvSpPr/>
          <p:nvPr/>
        </p:nvSpPr>
        <p:spPr>
          <a:xfrm>
            <a:off x="2286000" y="3857627"/>
            <a:ext cx="45720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i="1" dirty="0" smtClean="0"/>
              <a:t>Integrated producers</a:t>
            </a:r>
          </a:p>
          <a:p>
            <a:r>
              <a:rPr lang="en-IN" dirty="0" smtClean="0"/>
              <a:t>Those that convert iron ore into steel. There are three major integrated steel players in India,</a:t>
            </a:r>
          </a:p>
          <a:p>
            <a:r>
              <a:rPr lang="en-IN" dirty="0" smtClean="0"/>
              <a:t>namely Steel Authority of India Limited (SAIL), Tata Iron and Steel Company Limited</a:t>
            </a:r>
          </a:p>
          <a:p>
            <a:r>
              <a:rPr lang="en-IN" dirty="0" smtClean="0"/>
              <a:t>(TISCO) and </a:t>
            </a:r>
            <a:r>
              <a:rPr lang="en-IN" dirty="0" err="1" smtClean="0"/>
              <a:t>Rashtriya</a:t>
            </a:r>
            <a:r>
              <a:rPr lang="en-IN" dirty="0" smtClean="0"/>
              <a:t> </a:t>
            </a:r>
            <a:r>
              <a:rPr lang="en-IN" dirty="0" err="1" smtClean="0"/>
              <a:t>Ispat</a:t>
            </a:r>
            <a:r>
              <a:rPr lang="en-IN" dirty="0" smtClean="0"/>
              <a:t> Nigam Limited (RINL).</a:t>
            </a:r>
          </a:p>
          <a:p>
            <a:r>
              <a:rPr lang="en-IN" i="1" dirty="0" smtClean="0"/>
              <a:t>1.3.2 Secondary producers</a:t>
            </a:r>
          </a:p>
          <a:p>
            <a:r>
              <a:rPr lang="en-IN" dirty="0" smtClean="0"/>
              <a:t>These are the mini steel plants (MSPs), which make steel by melting scrap or sponge iron or</a:t>
            </a:r>
          </a:p>
          <a:p>
            <a:r>
              <a:rPr lang="en-IN" dirty="0" smtClean="0"/>
              <a:t>a mixture of the two. </a:t>
            </a:r>
            <a:r>
              <a:rPr lang="en-IN" dirty="0" err="1" smtClean="0"/>
              <a:t>Essar</a:t>
            </a:r>
            <a:r>
              <a:rPr lang="en-IN" dirty="0" smtClean="0"/>
              <a:t> Steel, </a:t>
            </a:r>
            <a:r>
              <a:rPr lang="en-IN" dirty="0" err="1" smtClean="0"/>
              <a:t>Ispat</a:t>
            </a:r>
            <a:r>
              <a:rPr lang="en-IN" dirty="0" smtClean="0"/>
              <a:t> Industries and Lloyds steel are the largest producers</a:t>
            </a:r>
          </a:p>
          <a:p>
            <a:r>
              <a:rPr lang="en-IN" dirty="0" smtClean="0"/>
              <a:t>of steel through the secondary route.</a:t>
            </a:r>
            <a:endParaRPr lang="en-IN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1285860"/>
            <a:ext cx="692948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IN" sz="2400" dirty="0" smtClean="0"/>
              <a:t>Iron and Steel industry in the country has experienced a sustainable growth since the independence of the country.</a:t>
            </a:r>
          </a:p>
          <a:p>
            <a:pPr algn="just"/>
            <a:endParaRPr lang="en-IN" sz="2400" dirty="0" smtClean="0"/>
          </a:p>
          <a:p>
            <a:pPr algn="just">
              <a:buFont typeface="Wingdings" pitchFamily="2" charset="2"/>
              <a:buChar char="ü"/>
            </a:pPr>
            <a:r>
              <a:rPr lang="en-IN" sz="2400" dirty="0" smtClean="0"/>
              <a:t> 1870 -A humble beginning of the modern steel industry was reached in India at </a:t>
            </a:r>
            <a:r>
              <a:rPr lang="en-IN" sz="2400" dirty="0" err="1" smtClean="0"/>
              <a:t>Kulti</a:t>
            </a:r>
            <a:r>
              <a:rPr lang="en-IN" sz="2400" dirty="0" smtClean="0"/>
              <a:t> in West Bengal. </a:t>
            </a:r>
          </a:p>
          <a:p>
            <a:pPr algn="just"/>
            <a:endParaRPr lang="en-IN" sz="2400" dirty="0" smtClean="0"/>
          </a:p>
          <a:p>
            <a:pPr algn="just">
              <a:buFont typeface="Wingdings" pitchFamily="2" charset="2"/>
              <a:buChar char="ü"/>
            </a:pPr>
            <a:r>
              <a:rPr lang="en-IN" sz="2400" dirty="0" smtClean="0"/>
              <a:t>1907 -The out set of bigger production starts only with the establishment of a steel plant in Jamshedpur in Bihar. </a:t>
            </a:r>
          </a:p>
          <a:p>
            <a:pPr algn="just"/>
            <a:endParaRPr lang="en-IN" sz="2400" dirty="0" smtClean="0"/>
          </a:p>
          <a:p>
            <a:pPr algn="just">
              <a:buFont typeface="Wingdings" pitchFamily="2" charset="2"/>
              <a:buChar char="ü"/>
            </a:pPr>
            <a:r>
              <a:rPr lang="en-IN" sz="2400" dirty="0" smtClean="0"/>
              <a:t>1912-It started production</a:t>
            </a:r>
            <a:endParaRPr lang="en-IN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928662" y="357166"/>
            <a:ext cx="76113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dirty="0" smtClean="0"/>
              <a:t>History of Iron and Steel Industry in India</a:t>
            </a:r>
            <a:endParaRPr lang="en-IN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357166"/>
            <a:ext cx="761137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3200" dirty="0" smtClean="0"/>
              <a:t>History of Iron and Steel Industry in India</a:t>
            </a:r>
          </a:p>
          <a:p>
            <a:r>
              <a:rPr lang="en-US" sz="3200" dirty="0" smtClean="0"/>
              <a:t>                                                         Cont…</a:t>
            </a:r>
            <a:endParaRPr lang="en-IN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2143116"/>
            <a:ext cx="67151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IN" sz="2400" dirty="0" smtClean="0"/>
              <a:t>After Independence that the steel  industry was able to find a strong foot hold in the country. </a:t>
            </a:r>
          </a:p>
          <a:p>
            <a:pPr algn="just"/>
            <a:endParaRPr lang="en-IN" sz="2400" dirty="0" smtClean="0"/>
          </a:p>
          <a:p>
            <a:pPr algn="just">
              <a:buFont typeface="Wingdings" pitchFamily="2" charset="2"/>
              <a:buChar char="ü"/>
            </a:pPr>
            <a:r>
              <a:rPr lang="en-IN" sz="2400" dirty="0" smtClean="0"/>
              <a:t>Excluding the Jamshedpur plant of the Tata’s, all are in the public sector and looked after by Steel Authority of India Ltd.(SAIL).</a:t>
            </a:r>
            <a:endParaRPr lang="en-IN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857232"/>
            <a:ext cx="7715304" cy="10710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IN" sz="2400" dirty="0" smtClean="0"/>
              <a:t>India is the fourth largest steel producer in 2011, despite 5.7 per cent output growth as against the world average of 6.8 per cent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Recording an increase of 6.8 per cent in 2011 over 2010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 Global steel production hit a record 1,527 million tonnes.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 On the other hand, India produced 72.2 million tonnes steel last year over 68.3 million tonnes in the previous year.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The steel industry of India has capital investments of more than Rs 100, 000 </a:t>
            </a:r>
            <a:r>
              <a:rPr lang="en-IN" sz="2400" dirty="0" err="1" smtClean="0"/>
              <a:t>crores</a:t>
            </a:r>
            <a:r>
              <a:rPr lang="en-IN" sz="2400" dirty="0" smtClean="0"/>
              <a:t>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The total employment in the industry is more than 2 million( including direct and indirect employment).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Steel production grew at 1.2 per cent in the January-March quarter of 2008-09</a:t>
            </a:r>
          </a:p>
          <a:p>
            <a:pPr algn="just"/>
            <a:r>
              <a:rPr lang="en-IN" sz="2400" dirty="0" smtClean="0"/>
              <a:t>over the same period last year.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Out of India’s annual iron ore production of more than 200 MT, about 50 percent is exported.</a:t>
            </a:r>
          </a:p>
          <a:p>
            <a:pPr algn="just"/>
            <a:endParaRPr lang="en-IN" sz="2400" dirty="0" smtClean="0"/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.</a:t>
            </a:r>
          </a:p>
          <a:p>
            <a:pPr algn="just"/>
            <a:endParaRPr lang="en-IN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428604"/>
            <a:ext cx="81001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Challenges Facing Steel Industry</a:t>
            </a:r>
            <a:endParaRPr lang="en-IN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2000240"/>
            <a:ext cx="842968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600" dirty="0" smtClean="0"/>
              <a:t>The safety and health of people working in the steel industry has been one of the top challenges for years.</a:t>
            </a:r>
          </a:p>
          <a:p>
            <a:endParaRPr lang="en-IN" sz="2600" dirty="0" smtClean="0"/>
          </a:p>
          <a:p>
            <a:r>
              <a:rPr lang="en-IN" sz="2600" dirty="0" smtClean="0"/>
              <a:t> Historically, steelmaking has been considered a dangerous process and accidents were thought to be inevitable.</a:t>
            </a:r>
          </a:p>
          <a:p>
            <a:endParaRPr lang="en-IN" sz="2600" dirty="0" smtClean="0"/>
          </a:p>
          <a:p>
            <a:r>
              <a:rPr lang="en-IN" sz="2600" dirty="0" smtClean="0"/>
              <a:t>The situation today remains that people are still being killed in steel plants and these accidents are preventable</a:t>
            </a:r>
          </a:p>
          <a:p>
            <a:endParaRPr lang="en-IN" sz="2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00034" y="1285860"/>
            <a:ext cx="16169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llegro BT" pitchFamily="82" charset="0"/>
              </a:rPr>
              <a:t>First one</a:t>
            </a:r>
            <a:endParaRPr lang="en-IN" sz="3200" dirty="0">
              <a:latin typeface="Allegro BT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1071546"/>
            <a:ext cx="721523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 smtClean="0"/>
              <a:t>The business profitability which is moving away from a tonnage mentality to even sharper focus on value and value creation.</a:t>
            </a:r>
          </a:p>
          <a:p>
            <a:endParaRPr lang="en-IN" sz="2800" dirty="0" smtClean="0"/>
          </a:p>
          <a:p>
            <a:r>
              <a:rPr lang="en-IN" sz="2800" dirty="0" smtClean="0"/>
              <a:t>Sustainable steel contributing to a sustainable world is about value creation, innovation and using less volume of steel to achieve superior performance.</a:t>
            </a:r>
          </a:p>
          <a:p>
            <a:endParaRPr lang="en-IN" sz="2800" dirty="0" smtClean="0"/>
          </a:p>
          <a:p>
            <a:r>
              <a:rPr lang="en-IN" sz="2800" dirty="0" smtClean="0"/>
              <a:t>Increase R&amp;D expenditure. </a:t>
            </a:r>
            <a:endParaRPr lang="en-IN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285852" y="357166"/>
            <a:ext cx="19976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llegro BT" pitchFamily="82" charset="0"/>
              </a:rPr>
              <a:t>Second one</a:t>
            </a:r>
            <a:endParaRPr lang="en-IN" sz="3200" dirty="0">
              <a:latin typeface="Allegro BT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571480"/>
            <a:ext cx="17287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Allegro BT" pitchFamily="82" charset="0"/>
              </a:rPr>
              <a:t>Third one</a:t>
            </a:r>
            <a:endParaRPr lang="en-IN" sz="3200" dirty="0">
              <a:latin typeface="Allegro BT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643050"/>
            <a:ext cx="821537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 smtClean="0"/>
              <a:t>To create a level playing field for competition around the world.</a:t>
            </a:r>
          </a:p>
          <a:p>
            <a:endParaRPr lang="en-US" sz="2800" dirty="0" smtClean="0"/>
          </a:p>
          <a:p>
            <a:r>
              <a:rPr lang="en-IN" sz="2800" dirty="0" smtClean="0"/>
              <a:t>There are still too many subsidies and state aid used in the industry, which distort competition and there are too many artificial barriers to competition internationally.</a:t>
            </a:r>
            <a:endParaRPr lang="en-IN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9823581B2C75B1281594DD1AFD5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00042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GeorgeMelvilleSH" pitchFamily="2" charset="2"/>
              </a:rPr>
              <a:t>STEEL INDUSTRY</a:t>
            </a:r>
            <a:endParaRPr lang="en-IN" sz="8000" dirty="0">
              <a:solidFill>
                <a:schemeClr val="accent2">
                  <a:lumMod val="20000"/>
                  <a:lumOff val="80000"/>
                </a:schemeClr>
              </a:solidFill>
              <a:latin typeface="GeorgeMelvilleSH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3174" y="428604"/>
            <a:ext cx="2643206" cy="1143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Steel</a:t>
            </a:r>
            <a:endParaRPr lang="en-IN" sz="48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1785926"/>
            <a:ext cx="771530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FFC000"/>
                </a:solidFill>
              </a:rPr>
              <a:t>   Steel is an alloy made by combining iron and other elements, the most common of these being carbon. </a:t>
            </a:r>
          </a:p>
          <a:p>
            <a:endParaRPr lang="en-US" sz="2800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FFC000"/>
                </a:solidFill>
              </a:rPr>
              <a:t>Carbon and other elements act as a hardening agent, preventing dislocations in the iron atom crystal lattice from sliding past one another. 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FFC000"/>
                </a:solidFill>
              </a:rPr>
              <a:t>Steel with increased carbon content can be made harder and stronger than iron, but such steel is also less ductile than iron.</a:t>
            </a:r>
            <a:endParaRPr lang="en-IN" sz="2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500042"/>
            <a:ext cx="6143668" cy="857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800" b="1" dirty="0" smtClean="0">
                <a:solidFill>
                  <a:srgbClr val="002060"/>
                </a:solidFill>
                <a:latin typeface="Constantia (Body)"/>
                <a:cs typeface="Calibri" pitchFamily="34" charset="0"/>
              </a:rPr>
              <a:t>World</a:t>
            </a:r>
            <a:r>
              <a:rPr lang="en-IN" sz="4800" b="1" dirty="0" smtClean="0">
                <a:solidFill>
                  <a:srgbClr val="002060"/>
                </a:solidFill>
                <a:latin typeface="Constantia (Body)"/>
              </a:rPr>
              <a:t> Steel Industry</a:t>
            </a:r>
            <a:endParaRPr lang="en-IN" sz="4800" dirty="0">
              <a:solidFill>
                <a:srgbClr val="002060"/>
              </a:solidFill>
              <a:latin typeface="Constantia (Body)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1928802"/>
            <a:ext cx="764386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b="1" dirty="0" smtClean="0">
                <a:solidFill>
                  <a:srgbClr val="FFC000"/>
                </a:solidFill>
                <a:latin typeface="Constantia (Body)"/>
                <a:cs typeface="Calibri" pitchFamily="34" charset="0"/>
              </a:rPr>
              <a:t>Steel, the recycled material is one of the top products in the manufacturing sector of the world.</a:t>
            </a:r>
          </a:p>
          <a:p>
            <a:endParaRPr lang="en-US" sz="2800" b="1" dirty="0" smtClean="0">
              <a:solidFill>
                <a:srgbClr val="FC7D5A"/>
              </a:solidFill>
              <a:latin typeface="Constantia (Body)"/>
              <a:cs typeface="Calibri" pitchFamily="34" charset="0"/>
            </a:endParaRPr>
          </a:p>
          <a:p>
            <a:r>
              <a:rPr lang="en-IN" sz="2800" dirty="0" smtClean="0">
                <a:solidFill>
                  <a:srgbClr val="FC7D5A"/>
                </a:solidFill>
                <a:latin typeface="Constantia (Body)"/>
                <a:cs typeface="Calibri" pitchFamily="34" charset="0"/>
              </a:rPr>
              <a:t>After the adoption of the liberalization policies all over the world, the </a:t>
            </a:r>
            <a:r>
              <a:rPr lang="en-IN" sz="2800" b="1" dirty="0" smtClean="0">
                <a:solidFill>
                  <a:srgbClr val="FC7D5A"/>
                </a:solidFill>
                <a:latin typeface="Constantia (Body)"/>
                <a:cs typeface="Calibri" pitchFamily="34" charset="0"/>
              </a:rPr>
              <a:t>World steel industry</a:t>
            </a:r>
            <a:r>
              <a:rPr lang="en-IN" sz="2800" dirty="0" smtClean="0">
                <a:solidFill>
                  <a:srgbClr val="FC7D5A"/>
                </a:solidFill>
                <a:latin typeface="Constantia (Body)"/>
                <a:cs typeface="Calibri" pitchFamily="34" charset="0"/>
              </a:rPr>
              <a:t> is growing very fast.</a:t>
            </a:r>
          </a:p>
          <a:p>
            <a:endParaRPr lang="en-US" sz="2800" b="1" dirty="0" smtClean="0">
              <a:solidFill>
                <a:srgbClr val="FC7D5A"/>
              </a:solidFill>
              <a:latin typeface="Constantia (Body)"/>
              <a:cs typeface="Calibri" pitchFamily="34" charset="0"/>
            </a:endParaRPr>
          </a:p>
          <a:p>
            <a:endParaRPr lang="en-IN" sz="2800" dirty="0">
              <a:latin typeface="Constantia (Body)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1000108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HISTORY OF STEEL</a:t>
            </a:r>
            <a:endParaRPr lang="en-IN" dirty="0"/>
          </a:p>
        </p:txBody>
      </p:sp>
      <p:sp>
        <p:nvSpPr>
          <p:cNvPr id="3" name="TextBox 2"/>
          <p:cNvSpPr txBox="1"/>
          <p:nvPr/>
        </p:nvSpPr>
        <p:spPr>
          <a:xfrm>
            <a:off x="1500166" y="2071678"/>
            <a:ext cx="61436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</a:t>
            </a:r>
          </a:p>
          <a:p>
            <a:r>
              <a:rPr lang="en-IN" dirty="0" smtClean="0"/>
              <a:t>Steel was discovered by the Chinese in 202</a:t>
            </a:r>
          </a:p>
          <a:p>
            <a:r>
              <a:rPr lang="en-IN" dirty="0" smtClean="0"/>
              <a:t>B</a:t>
            </a:r>
          </a:p>
          <a:p>
            <a:r>
              <a:rPr lang="en-IN" dirty="0" smtClean="0"/>
              <a:t>C.</a:t>
            </a:r>
          </a:p>
          <a:p>
            <a:r>
              <a:rPr lang="en-IN" dirty="0" smtClean="0"/>
              <a:t></a:t>
            </a:r>
          </a:p>
          <a:p>
            <a:r>
              <a:rPr lang="en-IN" dirty="0" smtClean="0"/>
              <a:t> Around 9th century AD, the smiths in the Middle East developed techniques </a:t>
            </a:r>
            <a:r>
              <a:rPr lang="en-IN" dirty="0" err="1" smtClean="0"/>
              <a:t>toproduce</a:t>
            </a:r>
            <a:r>
              <a:rPr lang="en-IN" dirty="0" smtClean="0"/>
              <a:t> sharp and flexible steel blades.</a:t>
            </a:r>
          </a:p>
          <a:p>
            <a:r>
              <a:rPr lang="en-IN" dirty="0" smtClean="0"/>
              <a:t></a:t>
            </a:r>
          </a:p>
          <a:p>
            <a:r>
              <a:rPr lang="en-IN" dirty="0" smtClean="0"/>
              <a:t>In the 17th century, smiths in Europe came to know about a new process of cementation to produce steel.</a:t>
            </a:r>
          </a:p>
          <a:p>
            <a:endParaRPr lang="en-IN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1571613"/>
            <a:ext cx="6429420" cy="4786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USES OF STEEL</a:t>
            </a:r>
          </a:p>
          <a:p>
            <a:r>
              <a:rPr lang="en-IN" dirty="0" smtClean="0"/>
              <a:t>Iron and steel are used widely in the construction of roads, railways</a:t>
            </a:r>
            <a:r>
              <a:rPr lang="en-IN" dirty="0" smtClean="0"/>
              <a:t>, infrastructure</a:t>
            </a:r>
            <a:r>
              <a:rPr lang="en-IN" dirty="0" smtClean="0"/>
              <a:t>, and buildings. Most large modern structures, </a:t>
            </a:r>
            <a:r>
              <a:rPr lang="en-IN" dirty="0" smtClean="0"/>
              <a:t>such as </a:t>
            </a:r>
            <a:r>
              <a:rPr lang="en-IN" dirty="0" smtClean="0"/>
              <a:t>stadiums and skyscrapers, bridges, and airports, are supported by a steel skeleton. Even those with a concrete structure </a:t>
            </a:r>
            <a:r>
              <a:rPr lang="en-IN" dirty="0" smtClean="0"/>
              <a:t>will employ </a:t>
            </a:r>
            <a:r>
              <a:rPr lang="en-IN" dirty="0" smtClean="0"/>
              <a:t>steel for reinforcing. In addition to widespread use </a:t>
            </a:r>
            <a:r>
              <a:rPr lang="en-IN" dirty="0" smtClean="0"/>
              <a:t>in major </a:t>
            </a:r>
            <a:r>
              <a:rPr lang="en-IN" dirty="0" smtClean="0"/>
              <a:t>appliances and cars (Despite growth in usage of </a:t>
            </a:r>
            <a:r>
              <a:rPr lang="en-IN" dirty="0" smtClean="0"/>
              <a:t>aluminium, it </a:t>
            </a:r>
            <a:r>
              <a:rPr lang="en-IN" dirty="0" smtClean="0"/>
              <a:t>is still the main material for car bodies.), steel is used in a variety of other construction-related applications, such as bolts, nails, </a:t>
            </a:r>
            <a:r>
              <a:rPr lang="en-IN" dirty="0" smtClean="0"/>
              <a:t>and screws</a:t>
            </a:r>
            <a:r>
              <a:rPr lang="en-IN" dirty="0" smtClean="0"/>
              <a:t>. Other common applications include shipbuilding, </a:t>
            </a:r>
            <a:r>
              <a:rPr lang="en-IN" dirty="0" smtClean="0"/>
              <a:t>pipeline transport</a:t>
            </a:r>
            <a:r>
              <a:rPr lang="en-IN" dirty="0" smtClean="0"/>
              <a:t>, mining, offshore construction, pipeline transport</a:t>
            </a:r>
            <a:r>
              <a:rPr lang="en-IN" dirty="0" smtClean="0"/>
              <a:t>, aerospace</a:t>
            </a:r>
            <a:r>
              <a:rPr lang="en-IN" dirty="0" smtClean="0"/>
              <a:t>, white goods (e.g. washing machines), heavy equipment(e.g. bulldozers), office furniture, steel wool, tools, and armour </a:t>
            </a:r>
            <a:r>
              <a:rPr lang="en-IN" dirty="0" smtClean="0"/>
              <a:t>in the </a:t>
            </a:r>
            <a:r>
              <a:rPr lang="en-IN" dirty="0" smtClean="0"/>
              <a:t>form of personal vests or vehicle armour (better known </a:t>
            </a:r>
            <a:r>
              <a:rPr lang="en-IN" dirty="0" smtClean="0"/>
              <a:t>as rolled </a:t>
            </a:r>
            <a:r>
              <a:rPr lang="en-IN" dirty="0" smtClean="0"/>
              <a:t>homogeneous armour in this role).</a:t>
            </a:r>
          </a:p>
          <a:p>
            <a:endParaRPr lang="en-IN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71472" y="857232"/>
          <a:ext cx="8143933" cy="4786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8791"/>
                <a:gridCol w="4531003"/>
                <a:gridCol w="1332648"/>
                <a:gridCol w="1421491"/>
              </a:tblGrid>
              <a:tr h="538469">
                <a:tc>
                  <a:txBody>
                    <a:bodyPr/>
                    <a:lstStyle/>
                    <a:p>
                      <a:r>
                        <a:rPr lang="en-IN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Country/Region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2011</a:t>
                      </a:r>
                      <a:endParaRPr lang="en-IN" dirty="0"/>
                    </a:p>
                  </a:txBody>
                  <a:tcPr/>
                </a:tc>
              </a:tr>
              <a:tr h="386171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World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1413.6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1490.1</a:t>
                      </a:r>
                      <a:endParaRPr lang="en-IN" dirty="0"/>
                    </a:p>
                  </a:txBody>
                  <a:tcPr/>
                </a:tc>
              </a:tr>
              <a:tr h="386171">
                <a:tc>
                  <a:txBody>
                    <a:bodyPr/>
                    <a:lstStyle/>
                    <a:p>
                      <a:r>
                        <a:rPr lang="en-IN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            People's </a:t>
                      </a:r>
                      <a:r>
                        <a:rPr lang="en-IN" dirty="0"/>
                        <a:t>Republic of China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/>
                        <a:t>626.7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683.3</a:t>
                      </a:r>
                    </a:p>
                  </a:txBody>
                  <a:tcPr anchor="ctr"/>
                </a:tc>
              </a:tr>
              <a:tr h="386171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            Japan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/>
                        <a:t>109.6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107.6</a:t>
                      </a:r>
                    </a:p>
                  </a:txBody>
                  <a:tcPr anchor="ctr"/>
                </a:tc>
              </a:tr>
              <a:tr h="386171">
                <a:tc>
                  <a:txBody>
                    <a:bodyPr/>
                    <a:lstStyle/>
                    <a:p>
                      <a:r>
                        <a:rPr lang="en-IN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            United </a:t>
                      </a:r>
                      <a:r>
                        <a:rPr lang="en-IN" dirty="0"/>
                        <a:t>States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/>
                        <a:t>80.6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86.2</a:t>
                      </a:r>
                    </a:p>
                  </a:txBody>
                  <a:tcPr anchor="ctr"/>
                </a:tc>
              </a:tr>
              <a:tr h="386171">
                <a:tc>
                  <a:txBody>
                    <a:bodyPr/>
                    <a:lstStyle/>
                    <a:p>
                      <a:r>
                        <a:rPr lang="en-IN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            India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/>
                        <a:t>68.3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72.2</a:t>
                      </a:r>
                    </a:p>
                  </a:txBody>
                  <a:tcPr anchor="ctr"/>
                </a:tc>
              </a:tr>
              <a:tr h="386171">
                <a:tc>
                  <a:txBody>
                    <a:bodyPr/>
                    <a:lstStyle/>
                    <a:p>
                      <a:r>
                        <a:rPr lang="en-IN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            Russia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/>
                        <a:t>66.9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68.7</a:t>
                      </a:r>
                    </a:p>
                  </a:txBody>
                  <a:tcPr anchor="ctr"/>
                </a:tc>
              </a:tr>
              <a:tr h="386171">
                <a:tc>
                  <a:txBody>
                    <a:bodyPr/>
                    <a:lstStyle/>
                    <a:p>
                      <a:r>
                        <a:rPr lang="en-IN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            South </a:t>
                      </a:r>
                      <a:r>
                        <a:rPr lang="en-IN" dirty="0"/>
                        <a:t>Korea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58.5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68.5</a:t>
                      </a:r>
                    </a:p>
                  </a:txBody>
                  <a:tcPr anchor="ctr"/>
                </a:tc>
              </a:tr>
              <a:tr h="386171">
                <a:tc>
                  <a:txBody>
                    <a:bodyPr/>
                    <a:lstStyle/>
                    <a:p>
                      <a:r>
                        <a:rPr lang="en-IN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            Germany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/>
                        <a:t>43.8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44.3</a:t>
                      </a:r>
                    </a:p>
                  </a:txBody>
                  <a:tcPr anchor="ctr"/>
                </a:tc>
              </a:tr>
              <a:tr h="386171">
                <a:tc>
                  <a:txBody>
                    <a:bodyPr/>
                    <a:lstStyle/>
                    <a:p>
                      <a:r>
                        <a:rPr lang="en-IN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>
                          <a:hlinkClick r:id="rId2" tooltip="Ukraine"/>
                        </a:rPr>
                        <a:t>Ukraine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/>
                        <a:t>33.6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35.3</a:t>
                      </a:r>
                    </a:p>
                  </a:txBody>
                  <a:tcPr anchor="ctr"/>
                </a:tc>
              </a:tr>
              <a:tr h="386171">
                <a:tc>
                  <a:txBody>
                    <a:bodyPr/>
                    <a:lstStyle/>
                    <a:p>
                      <a:r>
                        <a:rPr lang="en-IN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>
                          <a:hlinkClick r:id="rId3" tooltip="Brazil"/>
                        </a:rPr>
                        <a:t>Brazil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/>
                        <a:t>32.8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35.2</a:t>
                      </a:r>
                    </a:p>
                  </a:txBody>
                  <a:tcPr anchor="ctr"/>
                </a:tc>
              </a:tr>
              <a:tr h="386171">
                <a:tc>
                  <a:txBody>
                    <a:bodyPr/>
                    <a:lstStyle/>
                    <a:p>
                      <a:r>
                        <a:rPr lang="en-IN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>
                          <a:hlinkClick r:id="rId4" tooltip="Turkey"/>
                        </a:rPr>
                        <a:t>Turkey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/>
                        <a:t>29.0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34.1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" name="Picture 3" descr="flag-peoples-republic-of-china-745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728" y="1857364"/>
            <a:ext cx="500065" cy="303469"/>
          </a:xfrm>
          <a:prstGeom prst="rect">
            <a:avLst/>
          </a:prstGeom>
        </p:spPr>
      </p:pic>
      <p:pic>
        <p:nvPicPr>
          <p:cNvPr id="5" name="Picture 4" descr="This+is+Japan+s+flag.+I+hear+the+red+dot+represents+_ab68d9358cf1b2409dcd11a830b5790d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28728" y="2214554"/>
            <a:ext cx="500066" cy="357190"/>
          </a:xfrm>
          <a:prstGeom prst="rect">
            <a:avLst/>
          </a:prstGeom>
        </p:spPr>
      </p:pic>
      <p:pic>
        <p:nvPicPr>
          <p:cNvPr id="6" name="Picture 5" descr="us-fla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28728" y="2643182"/>
            <a:ext cx="500067" cy="302830"/>
          </a:xfrm>
          <a:prstGeom prst="rect">
            <a:avLst/>
          </a:prstGeom>
        </p:spPr>
      </p:pic>
      <p:pic>
        <p:nvPicPr>
          <p:cNvPr id="7" name="Picture 6" descr="indian-fla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428728" y="3000372"/>
            <a:ext cx="500065" cy="321470"/>
          </a:xfrm>
          <a:prstGeom prst="rect">
            <a:avLst/>
          </a:prstGeom>
        </p:spPr>
      </p:pic>
      <p:pic>
        <p:nvPicPr>
          <p:cNvPr id="8" name="Picture 7" descr="russian_flag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428728" y="3357562"/>
            <a:ext cx="500066" cy="333504"/>
          </a:xfrm>
          <a:prstGeom prst="rect">
            <a:avLst/>
          </a:prstGeom>
        </p:spPr>
      </p:pic>
      <p:pic>
        <p:nvPicPr>
          <p:cNvPr id="9" name="Picture 8" descr="south-korean-flag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428728" y="3714752"/>
            <a:ext cx="500066" cy="333794"/>
          </a:xfrm>
          <a:prstGeom prst="rect">
            <a:avLst/>
          </a:prstGeom>
        </p:spPr>
      </p:pic>
      <p:pic>
        <p:nvPicPr>
          <p:cNvPr id="10" name="Picture 9" descr="Germany-Flag-Wallpaper-6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428728" y="4143380"/>
            <a:ext cx="500066" cy="329125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71472" y="5643578"/>
          <a:ext cx="8143932" cy="428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3932"/>
              </a:tblGrid>
              <a:tr h="428628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Reff</a:t>
                      </a:r>
                      <a:r>
                        <a:rPr lang="en-US" dirty="0" smtClean="0"/>
                        <a:t>: http://en.wikipedia.org/wiki/List_of_countries_by_steel_production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71472" y="428604"/>
          <a:ext cx="8143932" cy="428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3932"/>
              </a:tblGrid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en-IN" b="1" dirty="0" smtClean="0"/>
                        <a:t>Steel Production (million tonnes)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57154" y="655316"/>
          <a:ext cx="8644002" cy="5131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1334"/>
                <a:gridCol w="2881334"/>
                <a:gridCol w="2881334"/>
              </a:tblGrid>
              <a:tr h="320696">
                <a:tc>
                  <a:txBody>
                    <a:bodyPr/>
                    <a:lstStyle/>
                    <a:p>
                      <a:r>
                        <a:rPr lang="en-IN" sz="1500" b="1" dirty="0" smtClean="0"/>
                        <a:t>Rank</a:t>
                      </a:r>
                      <a:endParaRPr lang="en-IN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500" b="1" dirty="0" smtClean="0"/>
                        <a:t>Company </a:t>
                      </a:r>
                      <a:endParaRPr lang="en-IN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500" b="1" dirty="0" smtClean="0"/>
                        <a:t>Tonnage* </a:t>
                      </a:r>
                      <a:endParaRPr lang="en-IN" sz="1500" b="1" dirty="0"/>
                    </a:p>
                  </a:txBody>
                  <a:tcPr/>
                </a:tc>
              </a:tr>
              <a:tr h="320696">
                <a:tc>
                  <a:txBody>
                    <a:bodyPr/>
                    <a:lstStyle/>
                    <a:p>
                      <a:r>
                        <a:rPr lang="en-US" sz="1500" b="1" dirty="0" smtClean="0"/>
                        <a:t>1</a:t>
                      </a:r>
                      <a:endParaRPr lang="en-IN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500" b="1" dirty="0" err="1"/>
                        <a:t>ArcelorMittal</a:t>
                      </a:r>
                      <a:r>
                        <a:rPr lang="en-IN" sz="1500" b="1" dirty="0"/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500" b="1" dirty="0"/>
                        <a:t>97.2</a:t>
                      </a:r>
                    </a:p>
                  </a:txBody>
                  <a:tcPr anchor="ctr"/>
                </a:tc>
              </a:tr>
              <a:tr h="320696">
                <a:tc>
                  <a:txBody>
                    <a:bodyPr/>
                    <a:lstStyle/>
                    <a:p>
                      <a:r>
                        <a:rPr lang="en-US" sz="1500" b="1" dirty="0" smtClean="0"/>
                        <a:t>2</a:t>
                      </a:r>
                      <a:endParaRPr lang="en-IN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500" b="1" dirty="0" err="1"/>
                        <a:t>Hebei</a:t>
                      </a:r>
                      <a:r>
                        <a:rPr lang="en-IN" sz="1500" b="1" dirty="0"/>
                        <a:t> Group (1)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500" b="1" dirty="0"/>
                        <a:t>44.4</a:t>
                      </a:r>
                    </a:p>
                  </a:txBody>
                  <a:tcPr anchor="ctr"/>
                </a:tc>
              </a:tr>
              <a:tr h="320696">
                <a:tc>
                  <a:txBody>
                    <a:bodyPr/>
                    <a:lstStyle/>
                    <a:p>
                      <a:r>
                        <a:rPr lang="en-US" sz="1500" b="1" dirty="0" smtClean="0"/>
                        <a:t>3</a:t>
                      </a:r>
                      <a:endParaRPr lang="en-IN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500" b="1"/>
                        <a:t>Baosteel Group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500" b="1" dirty="0"/>
                        <a:t>43.3</a:t>
                      </a:r>
                    </a:p>
                  </a:txBody>
                  <a:tcPr anchor="ctr"/>
                </a:tc>
              </a:tr>
              <a:tr h="320696">
                <a:tc>
                  <a:txBody>
                    <a:bodyPr/>
                    <a:lstStyle/>
                    <a:p>
                      <a:r>
                        <a:rPr lang="en-US" sz="1500" b="1" dirty="0" smtClean="0"/>
                        <a:t>4</a:t>
                      </a:r>
                      <a:endParaRPr lang="en-IN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500" b="1"/>
                        <a:t>POSCO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500" b="1" dirty="0"/>
                        <a:t>39.1</a:t>
                      </a:r>
                    </a:p>
                  </a:txBody>
                  <a:tcPr anchor="ctr"/>
                </a:tc>
              </a:tr>
              <a:tr h="320696">
                <a:tc>
                  <a:txBody>
                    <a:bodyPr/>
                    <a:lstStyle/>
                    <a:p>
                      <a:r>
                        <a:rPr lang="en-US" sz="1500" b="1" dirty="0" smtClean="0"/>
                        <a:t>5</a:t>
                      </a:r>
                      <a:endParaRPr lang="en-IN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500" b="1"/>
                        <a:t>Wuhan Group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500" b="1" dirty="0"/>
                        <a:t>37.7</a:t>
                      </a:r>
                    </a:p>
                  </a:txBody>
                  <a:tcPr anchor="ctr"/>
                </a:tc>
              </a:tr>
              <a:tr h="320696">
                <a:tc>
                  <a:txBody>
                    <a:bodyPr/>
                    <a:lstStyle/>
                    <a:p>
                      <a:r>
                        <a:rPr lang="en-US" sz="1500" b="1" dirty="0" smtClean="0"/>
                        <a:t>6</a:t>
                      </a:r>
                      <a:endParaRPr lang="en-IN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500" b="1"/>
                        <a:t>Nippon Steel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500" b="1" dirty="0"/>
                        <a:t>33.4</a:t>
                      </a:r>
                    </a:p>
                  </a:txBody>
                  <a:tcPr anchor="ctr"/>
                </a:tc>
              </a:tr>
              <a:tr h="320696">
                <a:tc>
                  <a:txBody>
                    <a:bodyPr/>
                    <a:lstStyle/>
                    <a:p>
                      <a:r>
                        <a:rPr lang="en-US" sz="1500" b="1" dirty="0" smtClean="0"/>
                        <a:t>7</a:t>
                      </a:r>
                      <a:endParaRPr lang="en-IN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500" b="1"/>
                        <a:t>Shagang Group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500" b="1" dirty="0"/>
                        <a:t>31.9</a:t>
                      </a:r>
                    </a:p>
                  </a:txBody>
                  <a:tcPr anchor="ctr"/>
                </a:tc>
              </a:tr>
              <a:tr h="320696">
                <a:tc>
                  <a:txBody>
                    <a:bodyPr/>
                    <a:lstStyle/>
                    <a:p>
                      <a:r>
                        <a:rPr lang="en-US" sz="1500" b="1" dirty="0" smtClean="0"/>
                        <a:t>8</a:t>
                      </a:r>
                      <a:endParaRPr lang="en-IN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500" b="1"/>
                        <a:t>Shougang Group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500" b="1" dirty="0"/>
                        <a:t>30</a:t>
                      </a:r>
                    </a:p>
                  </a:txBody>
                  <a:tcPr anchor="ctr"/>
                </a:tc>
              </a:tr>
              <a:tr h="320696">
                <a:tc>
                  <a:txBody>
                    <a:bodyPr/>
                    <a:lstStyle/>
                    <a:p>
                      <a:r>
                        <a:rPr lang="en-US" sz="1500" b="1" dirty="0" smtClean="0"/>
                        <a:t>9</a:t>
                      </a:r>
                      <a:endParaRPr lang="en-IN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500" b="1"/>
                        <a:t>JFE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500" b="1" dirty="0"/>
                        <a:t>29.9</a:t>
                      </a:r>
                    </a:p>
                  </a:txBody>
                  <a:tcPr anchor="ctr"/>
                </a:tc>
              </a:tr>
              <a:tr h="320696">
                <a:tc>
                  <a:txBody>
                    <a:bodyPr/>
                    <a:lstStyle/>
                    <a:p>
                      <a:r>
                        <a:rPr lang="en-US" sz="1500" b="1" dirty="0" smtClean="0"/>
                        <a:t>10</a:t>
                      </a:r>
                      <a:endParaRPr lang="en-IN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500" b="1"/>
                        <a:t>Ansteel Group (2)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500" b="1" dirty="0"/>
                        <a:t>29.8</a:t>
                      </a:r>
                    </a:p>
                  </a:txBody>
                  <a:tcPr anchor="ctr"/>
                </a:tc>
              </a:tr>
              <a:tr h="320696">
                <a:tc>
                  <a:txBody>
                    <a:bodyPr/>
                    <a:lstStyle/>
                    <a:p>
                      <a:r>
                        <a:rPr lang="en-US" sz="1500" b="1" dirty="0" smtClean="0"/>
                        <a:t>11</a:t>
                      </a:r>
                      <a:endParaRPr lang="en-IN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500" b="1" dirty="0"/>
                        <a:t>Shandong Group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500" b="1" dirty="0"/>
                        <a:t>24</a:t>
                      </a:r>
                    </a:p>
                  </a:txBody>
                  <a:tcPr anchor="ctr"/>
                </a:tc>
              </a:tr>
              <a:tr h="320696">
                <a:tc>
                  <a:txBody>
                    <a:bodyPr/>
                    <a:lstStyle/>
                    <a:p>
                      <a:r>
                        <a:rPr lang="en-US" sz="1500" b="1" dirty="0" smtClean="0"/>
                        <a:t>12</a:t>
                      </a:r>
                      <a:endParaRPr lang="en-IN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500" b="1"/>
                        <a:t>Tata Steel (3)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500" b="1" dirty="0"/>
                        <a:t>23.8</a:t>
                      </a:r>
                    </a:p>
                  </a:txBody>
                  <a:tcPr anchor="ctr"/>
                </a:tc>
              </a:tr>
              <a:tr h="320696">
                <a:tc>
                  <a:txBody>
                    <a:bodyPr/>
                    <a:lstStyle/>
                    <a:p>
                      <a:r>
                        <a:rPr lang="en-US" sz="1500" b="1" dirty="0" smtClean="0"/>
                        <a:t>13</a:t>
                      </a:r>
                      <a:endParaRPr lang="en-IN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500" b="1" dirty="0"/>
                        <a:t>United States Steel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500" b="1" dirty="0"/>
                        <a:t>22</a:t>
                      </a:r>
                    </a:p>
                  </a:txBody>
                  <a:tcPr anchor="ctr"/>
                </a:tc>
              </a:tr>
              <a:tr h="320696">
                <a:tc>
                  <a:txBody>
                    <a:bodyPr/>
                    <a:lstStyle/>
                    <a:p>
                      <a:r>
                        <a:rPr lang="en-US" sz="1500" b="1" dirty="0" smtClean="0"/>
                        <a:t>14</a:t>
                      </a:r>
                      <a:endParaRPr lang="en-IN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500" b="1" dirty="0" err="1"/>
                        <a:t>Gerdau</a:t>
                      </a:r>
                      <a:r>
                        <a:rPr lang="en-IN" sz="1500" b="1" dirty="0"/>
                        <a:t>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500" b="1" dirty="0"/>
                        <a:t>20.5</a:t>
                      </a:r>
                    </a:p>
                  </a:txBody>
                  <a:tcPr anchor="ctr"/>
                </a:tc>
              </a:tr>
              <a:tr h="320696">
                <a:tc>
                  <a:txBody>
                    <a:bodyPr/>
                    <a:lstStyle/>
                    <a:p>
                      <a:r>
                        <a:rPr lang="en-US" sz="1500" b="1" dirty="0" smtClean="0"/>
                        <a:t>15</a:t>
                      </a:r>
                      <a:endParaRPr lang="en-IN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500" b="1" dirty="0"/>
                        <a:t>Nucor (4)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500" b="1" dirty="0"/>
                        <a:t>19.9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57158" y="285728"/>
          <a:ext cx="8643998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3998"/>
              </a:tblGrid>
              <a:tr h="3571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b="1" dirty="0" smtClean="0"/>
                        <a:t>Top steel-producing companies 2011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57158" y="5786454"/>
          <a:ext cx="8643998" cy="642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3998"/>
              </a:tblGrid>
              <a:tr h="642942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Reff</a:t>
                      </a:r>
                      <a:r>
                        <a:rPr lang="en-US" dirty="0" smtClean="0"/>
                        <a:t>: http://www.worldsteel.org/statistics/top-producers.html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14480" y="571480"/>
            <a:ext cx="50404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Iron and Steel Industry in India</a:t>
            </a:r>
            <a:endParaRPr lang="en-IN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214414" y="1285860"/>
            <a:ext cx="650085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IN" sz="2400" dirty="0" smtClean="0"/>
              <a:t>Iron and Steel Industry in India is on an upswing because of the strong global and domestic demand. </a:t>
            </a:r>
          </a:p>
          <a:p>
            <a:pPr algn="just"/>
            <a:endParaRPr lang="en-IN" sz="2400" dirty="0" smtClean="0"/>
          </a:p>
          <a:p>
            <a:pPr algn="just">
              <a:buFont typeface="Wingdings" pitchFamily="2" charset="2"/>
              <a:buChar char="ü"/>
            </a:pPr>
            <a:r>
              <a:rPr lang="en-IN" sz="2400" dirty="0" smtClean="0"/>
              <a:t>India's rapid economic growth and soaring demand by sectors like infrastructure, real estate and automobiles, at home and abroad, has put Indian steel industry on the global map.</a:t>
            </a:r>
          </a:p>
          <a:p>
            <a:pPr algn="just"/>
            <a:endParaRPr lang="en-IN" sz="2400" dirty="0" smtClean="0"/>
          </a:p>
          <a:p>
            <a:pPr algn="just">
              <a:buFont typeface="Wingdings" pitchFamily="2" charset="2"/>
              <a:buChar char="ü"/>
            </a:pPr>
            <a:r>
              <a:rPr lang="en-IN" sz="2400" dirty="0" smtClean="0"/>
              <a:t>According to the latest report by International Iron and Steel Institute(IISI), India is the seventh largest steel producer in the world.</a:t>
            </a:r>
            <a:endParaRPr lang="en-IN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255</TotalTime>
  <Words>870</Words>
  <Application>Microsoft Office PowerPoint</Application>
  <PresentationFormat>On-screen Show (4:3)</PresentationFormat>
  <Paragraphs>193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Paper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30</cp:revision>
  <dcterms:created xsi:type="dcterms:W3CDTF">2012-06-16T13:39:14Z</dcterms:created>
  <dcterms:modified xsi:type="dcterms:W3CDTF">2012-07-21T14:35:32Z</dcterms:modified>
</cp:coreProperties>
</file>