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1829" r:id="rId2"/>
    <p:sldId id="1830" r:id="rId3"/>
    <p:sldId id="404" r:id="rId4"/>
    <p:sldId id="1869" r:id="rId5"/>
    <p:sldId id="1834" r:id="rId6"/>
    <p:sldId id="1835" r:id="rId7"/>
    <p:sldId id="1827" r:id="rId8"/>
    <p:sldId id="1874" r:id="rId9"/>
    <p:sldId id="1873" r:id="rId10"/>
    <p:sldId id="1836" r:id="rId11"/>
    <p:sldId id="1837" r:id="rId12"/>
    <p:sldId id="411" r:id="rId13"/>
    <p:sldId id="1875" r:id="rId14"/>
    <p:sldId id="1876" r:id="rId15"/>
    <p:sldId id="1838" r:id="rId16"/>
    <p:sldId id="1877" r:id="rId17"/>
    <p:sldId id="413" r:id="rId18"/>
    <p:sldId id="412" r:id="rId19"/>
    <p:sldId id="1858" r:id="rId20"/>
    <p:sldId id="1859" r:id="rId21"/>
    <p:sldId id="1860" r:id="rId22"/>
    <p:sldId id="1879" r:id="rId23"/>
    <p:sldId id="414" r:id="rId24"/>
    <p:sldId id="1878" r:id="rId25"/>
    <p:sldId id="594" r:id="rId26"/>
    <p:sldId id="1880" r:id="rId27"/>
    <p:sldId id="595" r:id="rId28"/>
    <p:sldId id="596" r:id="rId29"/>
    <p:sldId id="597" r:id="rId30"/>
    <p:sldId id="1881" r:id="rId31"/>
    <p:sldId id="598" r:id="rId32"/>
    <p:sldId id="1882" r:id="rId33"/>
    <p:sldId id="1833" r:id="rId34"/>
    <p:sldId id="1883" r:id="rId35"/>
    <p:sldId id="2314" r:id="rId36"/>
    <p:sldId id="2087" r:id="rId37"/>
    <p:sldId id="1828" r:id="rId38"/>
    <p:sldId id="1861" r:id="rId39"/>
    <p:sldId id="1862" r:id="rId40"/>
    <p:sldId id="397" r:id="rId41"/>
    <p:sldId id="1896" r:id="rId42"/>
    <p:sldId id="1790" r:id="rId43"/>
    <p:sldId id="1885" r:id="rId44"/>
    <p:sldId id="602" r:id="rId45"/>
    <p:sldId id="1863" r:id="rId46"/>
    <p:sldId id="1798" r:id="rId47"/>
    <p:sldId id="1886" r:id="rId48"/>
    <p:sldId id="1893" r:id="rId49"/>
    <p:sldId id="1894" r:id="rId50"/>
    <p:sldId id="1887" r:id="rId51"/>
    <p:sldId id="1888" r:id="rId52"/>
    <p:sldId id="1895" r:id="rId53"/>
    <p:sldId id="1897" r:id="rId54"/>
    <p:sldId id="1889" r:id="rId55"/>
    <p:sldId id="1899" r:id="rId56"/>
    <p:sldId id="1898" r:id="rId57"/>
    <p:sldId id="1890" r:id="rId58"/>
    <p:sldId id="1900" r:id="rId59"/>
    <p:sldId id="1901" r:id="rId60"/>
    <p:sldId id="1891" r:id="rId61"/>
    <p:sldId id="1884" r:id="rId62"/>
    <p:sldId id="1892" r:id="rId63"/>
    <p:sldId id="1905" r:id="rId64"/>
    <p:sldId id="416" r:id="rId65"/>
    <p:sldId id="1903" r:id="rId66"/>
    <p:sldId id="1906" r:id="rId67"/>
    <p:sldId id="1904" r:id="rId68"/>
    <p:sldId id="1907" r:id="rId69"/>
    <p:sldId id="417" r:id="rId70"/>
    <p:sldId id="2317" r:id="rId71"/>
    <p:sldId id="2088"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990099"/>
    <a:srgbClr val="481F67"/>
    <a:srgbClr val="5D2884"/>
    <a:srgbClr val="FFFF66"/>
    <a:srgbClr val="555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21" autoAdjust="0"/>
    <p:restoredTop sz="94660"/>
  </p:normalViewPr>
  <p:slideViewPr>
    <p:cSldViewPr snapToGrid="0">
      <p:cViewPr varScale="1">
        <p:scale>
          <a:sx n="69" d="100"/>
          <a:sy n="69" d="100"/>
        </p:scale>
        <p:origin x="44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42063CF-210A-41D1-B07E-A7A510D5640E}" type="datetimeFigureOut">
              <a:rPr lang="en-US" smtClean="0"/>
              <a:pPr/>
              <a:t>27/9/2021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2933149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2063CF-210A-41D1-B07E-A7A510D5640E}" type="datetimeFigureOut">
              <a:rPr lang="en-US" smtClean="0"/>
              <a:pPr/>
              <a:t>27/9/2021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2926318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2063CF-210A-41D1-B07E-A7A510D5640E}" type="datetimeFigureOut">
              <a:rPr lang="en-US" smtClean="0"/>
              <a:pPr/>
              <a:t>27/9/2021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2513270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2063CF-210A-41D1-B07E-A7A510D5640E}" type="datetimeFigureOut">
              <a:rPr lang="en-US" smtClean="0"/>
              <a:pPr/>
              <a:t>27/9/2021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3557034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2063CF-210A-41D1-B07E-A7A510D5640E}" type="datetimeFigureOut">
              <a:rPr lang="en-US" smtClean="0"/>
              <a:pPr/>
              <a:t>27/9/2021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1051910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42063CF-210A-41D1-B07E-A7A510D5640E}" type="datetimeFigureOut">
              <a:rPr lang="en-US" smtClean="0"/>
              <a:pPr/>
              <a:t>27/9/2021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1556808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42063CF-210A-41D1-B07E-A7A510D5640E}" type="datetimeFigureOut">
              <a:rPr lang="en-US" smtClean="0"/>
              <a:pPr/>
              <a:t>27/9/2021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3298814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42063CF-210A-41D1-B07E-A7A510D5640E}" type="datetimeFigureOut">
              <a:rPr lang="en-US" smtClean="0"/>
              <a:pPr/>
              <a:t>27/9/2021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553464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2063CF-210A-41D1-B07E-A7A510D5640E}" type="datetimeFigureOut">
              <a:rPr lang="en-US" smtClean="0"/>
              <a:pPr/>
              <a:t>27/9/2021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1636263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42063CF-210A-41D1-B07E-A7A510D5640E}" type="datetimeFigureOut">
              <a:rPr lang="en-US" smtClean="0"/>
              <a:pPr/>
              <a:t>27/9/2021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2690026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42063CF-210A-41D1-B07E-A7A510D5640E}" type="datetimeFigureOut">
              <a:rPr lang="en-US" smtClean="0"/>
              <a:pPr/>
              <a:t>27/9/2021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E7723E-1DA0-4479-9207-026D624DC336}" type="slidenum">
              <a:rPr lang="en-US" smtClean="0"/>
              <a:pPr/>
              <a:t>‹#›</a:t>
            </a:fld>
            <a:endParaRPr lang="en-US"/>
          </a:p>
        </p:txBody>
      </p:sp>
    </p:spTree>
    <p:extLst>
      <p:ext uri="{BB962C8B-B14F-4D97-AF65-F5344CB8AC3E}">
        <p14:creationId xmlns:p14="http://schemas.microsoft.com/office/powerpoint/2010/main" val="57919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2063CF-210A-41D1-B07E-A7A510D5640E}" type="datetimeFigureOut">
              <a:rPr lang="en-US" smtClean="0"/>
              <a:pPr/>
              <a:t>27/9/2021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E7723E-1DA0-4479-9207-026D624DC336}" type="slidenum">
              <a:rPr lang="en-US" smtClean="0"/>
              <a:pPr/>
              <a:t>‹#›</a:t>
            </a:fld>
            <a:endParaRPr lang="en-US"/>
          </a:p>
        </p:txBody>
      </p:sp>
    </p:spTree>
    <p:extLst>
      <p:ext uri="{BB962C8B-B14F-4D97-AF65-F5344CB8AC3E}">
        <p14:creationId xmlns:p14="http://schemas.microsoft.com/office/powerpoint/2010/main" val="21792890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1060173"/>
            <a:ext cx="12192000" cy="5393636"/>
          </a:xfrm>
        </p:spPr>
        <p:txBody>
          <a:bodyPr anchor="ctr">
            <a:normAutofit/>
          </a:bodyPr>
          <a:lstStyle/>
          <a:p>
            <a:pPr marL="0" indent="0" algn="just">
              <a:lnSpc>
                <a:spcPct val="107000"/>
              </a:lnSpc>
              <a:spcBef>
                <a:spcPts val="750"/>
              </a:spcBef>
              <a:spcAft>
                <a:spcPts val="750"/>
              </a:spcAft>
              <a:buNone/>
            </a:pP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en-US" sz="48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hữa</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bại</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tay</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(Mc3,1-6).</a:t>
            </a:r>
            <a:endParaRPr lang="en-US" sz="4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1</a:t>
            </a:r>
            <a:r>
              <a:rPr lang="en-US" sz="4800" dirty="0">
                <a:solidFill>
                  <a:srgbClr val="333333"/>
                </a:solidFill>
                <a:effectLst/>
                <a:latin typeface="Times New Roman" panose="02020603050405020304" pitchFamily="18" charset="0"/>
                <a:ea typeface="Times New Roman" panose="02020603050405020304" pitchFamily="18" charset="0"/>
              </a:rPr>
              <a:t>Đức Giê-su lại vào hội đường. Ở đó có một người bị bại tay . </a:t>
            </a:r>
            <a:r>
              <a:rPr lang="en-US" sz="4800" baseline="30000" dirty="0">
                <a:solidFill>
                  <a:srgbClr val="FF0000"/>
                </a:solidFill>
                <a:effectLst/>
                <a:latin typeface="Times New Roman" panose="02020603050405020304" pitchFamily="18" charset="0"/>
                <a:ea typeface="Times New Roman" panose="02020603050405020304" pitchFamily="18" charset="0"/>
              </a:rPr>
              <a:t>2</a:t>
            </a:r>
            <a:r>
              <a:rPr lang="en-US" sz="4800" dirty="0">
                <a:solidFill>
                  <a:srgbClr val="333333"/>
                </a:solidFill>
                <a:effectLst/>
                <a:latin typeface="Times New Roman" panose="02020603050405020304" pitchFamily="18" charset="0"/>
                <a:ea typeface="Times New Roman" panose="02020603050405020304" pitchFamily="18" charset="0"/>
              </a:rPr>
              <a:t>Họ rình xem Đức Giê-su có chữa người ấy ngày sa-bát không, để tố cáo Người. </a:t>
            </a:r>
            <a:r>
              <a:rPr lang="en-US" sz="4800" baseline="30000" dirty="0">
                <a:solidFill>
                  <a:srgbClr val="FF0000"/>
                </a:solidFill>
                <a:effectLst/>
                <a:latin typeface="Times New Roman" panose="02020603050405020304" pitchFamily="18" charset="0"/>
                <a:ea typeface="Times New Roman" panose="02020603050405020304" pitchFamily="18" charset="0"/>
              </a:rPr>
              <a:t>3</a:t>
            </a:r>
            <a:r>
              <a:rPr lang="en-US" sz="4800" dirty="0">
                <a:solidFill>
                  <a:srgbClr val="333333"/>
                </a:solidFill>
                <a:effectLst/>
                <a:latin typeface="Times New Roman" panose="02020603050405020304" pitchFamily="18" charset="0"/>
                <a:ea typeface="Times New Roman" panose="02020603050405020304" pitchFamily="18" charset="0"/>
              </a:rPr>
              <a:t>Đức Giê-su bảo người bại tay : “Anh </a:t>
            </a:r>
            <a:r>
              <a:rPr lang="en-US" sz="4800" dirty="0" err="1">
                <a:solidFill>
                  <a:srgbClr val="333333"/>
                </a:solidFill>
                <a:effectLst/>
                <a:latin typeface="Times New Roman" panose="02020603050405020304" pitchFamily="18" charset="0"/>
                <a:ea typeface="Times New Roman" panose="02020603050405020304" pitchFamily="18" charset="0"/>
              </a:rPr>
              <a:t>trỗi</a:t>
            </a:r>
            <a:r>
              <a:rPr lang="en-US" sz="4800" dirty="0">
                <a:solidFill>
                  <a:srgbClr val="333333"/>
                </a:solidFill>
                <a:effectLst/>
                <a:latin typeface="Times New Roman" panose="02020603050405020304" pitchFamily="18" charset="0"/>
                <a:ea typeface="Times New Roman" panose="02020603050405020304" pitchFamily="18" charset="0"/>
              </a:rPr>
              <a:t> dậy, ra giữa đây !” </a:t>
            </a:r>
            <a:endParaRPr lang="en-US" sz="4800" dirty="0">
              <a:effectLst/>
              <a:latin typeface="Times New Roman" panose="02020603050405020304" pitchFamily="18" charset="0"/>
              <a:ea typeface="Times New Roman" panose="02020603050405020304" pitchFamily="18" charset="0"/>
            </a:endParaRPr>
          </a:p>
        </p:txBody>
      </p:sp>
      <p:sp>
        <p:nvSpPr>
          <p:cNvPr id="4" name="Title 1">
            <a:extLst>
              <a:ext uri="{FF2B5EF4-FFF2-40B4-BE49-F238E27FC236}">
                <a16:creationId xmlns:a16="http://schemas.microsoft.com/office/drawing/2014/main" xmlns="" id="{0FCBBF4D-5E84-41E1-A4D6-DAB9D543ECA9}"/>
              </a:ext>
            </a:extLst>
          </p:cNvPr>
          <p:cNvSpPr txBox="1">
            <a:spLocks/>
          </p:cNvSpPr>
          <p:nvPr/>
        </p:nvSpPr>
        <p:spPr>
          <a:xfrm>
            <a:off x="0" y="0"/>
            <a:ext cx="12192000" cy="1060173"/>
          </a:xfrm>
          <a:prstGeom prst="rect">
            <a:avLst/>
          </a:prstGeom>
          <a:solidFill>
            <a:schemeClr val="accent2">
              <a:lumMod val="40000"/>
              <a:lumOff val="60000"/>
            </a:schemeClr>
          </a:solidFill>
          <a:scene3d>
            <a:camera prst="orthographicFront"/>
            <a:lightRig rig="threePt" dir="t"/>
          </a:scene3d>
          <a:sp3d>
            <a:bevelT w="114300" prst="artDeco"/>
          </a:sp3d>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b="1" dirty="0">
                <a:solidFill>
                  <a:srgbClr val="FF0000"/>
                </a:solidFill>
              </a:rPr>
              <a:t>CHƯƠNG 3</a:t>
            </a:r>
            <a:endParaRPr lang="en-US" dirty="0">
              <a:solidFill>
                <a:srgbClr val="FF0000"/>
              </a:solidFill>
            </a:endParaRPr>
          </a:p>
        </p:txBody>
      </p:sp>
    </p:spTree>
    <p:extLst>
      <p:ext uri="{BB962C8B-B14F-4D97-AF65-F5344CB8AC3E}">
        <p14:creationId xmlns:p14="http://schemas.microsoft.com/office/powerpoint/2010/main" val="185758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l">
              <a:lnSpc>
                <a:spcPct val="120000"/>
              </a:lnSpc>
              <a:spcBef>
                <a:spcPts val="750"/>
              </a:spcBef>
              <a:spcAft>
                <a:spcPts val="750"/>
              </a:spcAft>
              <a:buNone/>
            </a:pP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lập Nhóm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Mười</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Hai (Mc 3,13-19).</a:t>
            </a:r>
            <a:endParaRPr lang="en-US" sz="4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lnSpc>
                <a:spcPct val="120000"/>
              </a:lnSpc>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13</a:t>
            </a:r>
            <a:r>
              <a:rPr lang="en-US" sz="4800" dirty="0">
                <a:solidFill>
                  <a:srgbClr val="333333"/>
                </a:solidFill>
                <a:effectLst/>
                <a:latin typeface="Times New Roman" panose="02020603050405020304" pitchFamily="18" charset="0"/>
                <a:ea typeface="Times New Roman" panose="02020603050405020304" pitchFamily="18" charset="0"/>
              </a:rPr>
              <a:t>Rồi Người lên núi và gọi đến với Người những kẻ Người muốn. Và các ông đến với Người. </a:t>
            </a:r>
            <a:r>
              <a:rPr lang="en-US" sz="4800" baseline="30000" dirty="0">
                <a:solidFill>
                  <a:srgbClr val="FF0000"/>
                </a:solidFill>
                <a:effectLst/>
                <a:latin typeface="Times New Roman" panose="02020603050405020304" pitchFamily="18" charset="0"/>
                <a:ea typeface="Times New Roman" panose="02020603050405020304" pitchFamily="18" charset="0"/>
              </a:rPr>
              <a:t>14</a:t>
            </a:r>
            <a:r>
              <a:rPr lang="en-US" sz="4800" dirty="0">
                <a:solidFill>
                  <a:srgbClr val="333333"/>
                </a:solidFill>
                <a:effectLst/>
                <a:latin typeface="Times New Roman" panose="02020603050405020304" pitchFamily="18" charset="0"/>
                <a:ea typeface="Times New Roman" panose="02020603050405020304" pitchFamily="18" charset="0"/>
              </a:rPr>
              <a:t>Người lập Nhóm Mười Hai , để các ông ở với Người và để Người sai các ông đi rao giảng, </a:t>
            </a:r>
            <a:r>
              <a:rPr lang="en-US" sz="4800" baseline="30000" dirty="0">
                <a:solidFill>
                  <a:srgbClr val="FF0000"/>
                </a:solidFill>
                <a:effectLst/>
                <a:latin typeface="Times New Roman" panose="02020603050405020304" pitchFamily="18" charset="0"/>
                <a:ea typeface="Times New Roman" panose="02020603050405020304" pitchFamily="18" charset="0"/>
              </a:rPr>
              <a:t>15</a:t>
            </a:r>
            <a:r>
              <a:rPr lang="en-US" sz="4800" dirty="0">
                <a:solidFill>
                  <a:srgbClr val="333333"/>
                </a:solidFill>
                <a:effectLst/>
                <a:latin typeface="Times New Roman" panose="02020603050405020304" pitchFamily="18" charset="0"/>
                <a:ea typeface="Times New Roman" panose="02020603050405020304" pitchFamily="18" charset="0"/>
              </a:rPr>
              <a:t>với quyền trừ quỷ. </a:t>
            </a:r>
            <a:r>
              <a:rPr lang="en-US" sz="4800" baseline="30000" dirty="0">
                <a:solidFill>
                  <a:srgbClr val="FF0000"/>
                </a:solidFill>
                <a:effectLst/>
                <a:latin typeface="Times New Roman" panose="02020603050405020304" pitchFamily="18" charset="0"/>
                <a:ea typeface="Times New Roman" panose="02020603050405020304" pitchFamily="18" charset="0"/>
              </a:rPr>
              <a:t>16</a:t>
            </a:r>
            <a:r>
              <a:rPr lang="en-US" sz="4800" dirty="0">
                <a:solidFill>
                  <a:srgbClr val="333333"/>
                </a:solidFill>
                <a:effectLst/>
                <a:latin typeface="Times New Roman" panose="02020603050405020304" pitchFamily="18" charset="0"/>
                <a:ea typeface="Times New Roman" panose="02020603050405020304" pitchFamily="18" charset="0"/>
              </a:rPr>
              <a:t>Người lập Nhóm Mười Hai và đặt tên cho ông Si-môn là Phê-rô, </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39324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fontScale="92500" lnSpcReduction="10000"/>
          </a:bodyPr>
          <a:lstStyle/>
          <a:p>
            <a:pPr marL="0" indent="0" algn="just">
              <a:lnSpc>
                <a:spcPct val="110000"/>
              </a:lnSpc>
              <a:buNone/>
            </a:pPr>
            <a:r>
              <a:rPr lang="en-US" sz="5400" baseline="30000" dirty="0">
                <a:solidFill>
                  <a:srgbClr val="FF0000"/>
                </a:solidFill>
                <a:effectLst/>
                <a:latin typeface="Times New Roman" panose="02020603050405020304" pitchFamily="18" charset="0"/>
                <a:ea typeface="Times New Roman" panose="02020603050405020304" pitchFamily="18" charset="0"/>
              </a:rPr>
              <a:t>17</a:t>
            </a:r>
            <a:r>
              <a:rPr lang="en-US" sz="5400" dirty="0">
                <a:solidFill>
                  <a:srgbClr val="333333"/>
                </a:solidFill>
                <a:effectLst/>
                <a:latin typeface="Times New Roman" panose="02020603050405020304" pitchFamily="18" charset="0"/>
                <a:ea typeface="Times New Roman" panose="02020603050405020304" pitchFamily="18" charset="0"/>
              </a:rPr>
              <a:t>rồi có ông Gia-cô-bê con ông Dê-bê-đê, và ông Gio-an em ông Gia-cô-bê –Người đặt tên cho hai ông là Bô-a-nê-ghê, nghĩa là con của thiên lôi–, </a:t>
            </a:r>
            <a:r>
              <a:rPr lang="en-US" sz="5400" baseline="30000" dirty="0">
                <a:solidFill>
                  <a:srgbClr val="FF0000"/>
                </a:solidFill>
                <a:effectLst/>
                <a:latin typeface="Times New Roman" panose="02020603050405020304" pitchFamily="18" charset="0"/>
                <a:ea typeface="Times New Roman" panose="02020603050405020304" pitchFamily="18" charset="0"/>
              </a:rPr>
              <a:t>18</a:t>
            </a:r>
            <a:r>
              <a:rPr lang="en-US" sz="5400" dirty="0">
                <a:solidFill>
                  <a:srgbClr val="333333"/>
                </a:solidFill>
                <a:effectLst/>
                <a:latin typeface="Times New Roman" panose="02020603050405020304" pitchFamily="18" charset="0"/>
                <a:ea typeface="Times New Roman" panose="02020603050405020304" pitchFamily="18" charset="0"/>
              </a:rPr>
              <a:t>rồi đến các ông An-rê, Phi-líp-phê, Ba-tô-lô-mê-ô, Mát-thêu, Tô-ma, Gia-cô-bê con ông An-phê, Ta-đê-ô, Si-môn thuộc nhóm Quá Khích, </a:t>
            </a:r>
            <a:r>
              <a:rPr lang="en-US" sz="5400" baseline="30000" dirty="0">
                <a:solidFill>
                  <a:srgbClr val="FF0000"/>
                </a:solidFill>
                <a:effectLst/>
                <a:latin typeface="Times New Roman" panose="02020603050405020304" pitchFamily="18" charset="0"/>
                <a:ea typeface="Times New Roman" panose="02020603050405020304" pitchFamily="18" charset="0"/>
              </a:rPr>
              <a:t>19</a:t>
            </a:r>
            <a:r>
              <a:rPr lang="en-US" sz="5400" dirty="0">
                <a:solidFill>
                  <a:srgbClr val="333333"/>
                </a:solidFill>
                <a:effectLst/>
                <a:latin typeface="Times New Roman" panose="02020603050405020304" pitchFamily="18" charset="0"/>
                <a:ea typeface="Times New Roman" panose="02020603050405020304" pitchFamily="18" charset="0"/>
              </a:rPr>
              <a:t>và Giu-đa Ít-ca-ri-ốt là chính kẻ nộp Người.</a:t>
            </a:r>
            <a:endParaRPr lang="en-US" sz="5400" dirty="0"/>
          </a:p>
        </p:txBody>
      </p:sp>
    </p:spTree>
    <p:extLst>
      <p:ext uri="{BB962C8B-B14F-4D97-AF65-F5344CB8AC3E}">
        <p14:creationId xmlns:p14="http://schemas.microsoft.com/office/powerpoint/2010/main" val="320867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1"/>
            <a:ext cx="6791330" cy="6857999"/>
          </a:xfrm>
          <a:prstGeom prst="roundRect">
            <a:avLst/>
          </a:prstGeom>
          <a:solidFill>
            <a:srgbClr val="00B0F0"/>
          </a:solidFill>
          <a:scene3d>
            <a:camera prst="orthographicFront"/>
            <a:lightRig rig="threePt" dir="t"/>
          </a:scene3d>
          <a:sp3d>
            <a:bevelT w="139700" prst="cross"/>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lvl="0" indent="-571500" algn="just">
              <a:buFont typeface="Wingdings" panose="05000000000000000000" pitchFamily="2" charset="2"/>
              <a:buChar char="v"/>
            </a:pPr>
            <a:r>
              <a:rPr lang="en-US" sz="4200" b="1" dirty="0">
                <a:solidFill>
                  <a:srgbClr val="990099"/>
                </a:solidFill>
              </a:rPr>
              <a:t>Ngài lập nhóm 12 để làm gì?</a:t>
            </a:r>
          </a:p>
          <a:p>
            <a:pPr marL="571500" lvl="0" indent="-571500" algn="just">
              <a:buFont typeface="Wingdings" panose="05000000000000000000" pitchFamily="2" charset="2"/>
              <a:buChar char="Ø"/>
            </a:pPr>
            <a:r>
              <a:rPr lang="en-US" sz="4200" dirty="0"/>
              <a:t>Để các ông ở </a:t>
            </a:r>
            <a:r>
              <a:rPr lang="en-US" sz="4200" dirty="0" err="1"/>
              <a:t>với</a:t>
            </a:r>
            <a:r>
              <a:rPr lang="en-US" sz="4200" dirty="0"/>
              <a:t> </a:t>
            </a:r>
            <a:r>
              <a:rPr lang="en-US" sz="4200" dirty="0" err="1"/>
              <a:t>Ngài</a:t>
            </a:r>
            <a:r>
              <a:rPr lang="en-US" sz="4200" dirty="0"/>
              <a:t> (Ngài huấn luyện các ông để </a:t>
            </a:r>
            <a:r>
              <a:rPr lang="en-US" sz="4200" dirty="0" err="1"/>
              <a:t>các</a:t>
            </a:r>
            <a:r>
              <a:rPr lang="en-US" sz="4200" dirty="0"/>
              <a:t> </a:t>
            </a:r>
            <a:r>
              <a:rPr lang="en-US" sz="4200" dirty="0" err="1"/>
              <a:t>ông</a:t>
            </a:r>
            <a:r>
              <a:rPr lang="en-US" sz="4200" dirty="0"/>
              <a:t> được </a:t>
            </a:r>
            <a:r>
              <a:rPr lang="en-US" sz="4200" dirty="0" err="1"/>
              <a:t>nghe</a:t>
            </a:r>
            <a:r>
              <a:rPr lang="en-US" sz="4200" dirty="0"/>
              <a:t> </a:t>
            </a:r>
            <a:r>
              <a:rPr lang="en-US" sz="4200" dirty="0" err="1"/>
              <a:t>Ngài</a:t>
            </a:r>
            <a:r>
              <a:rPr lang="en-US" sz="4200" dirty="0"/>
              <a:t> </a:t>
            </a:r>
            <a:r>
              <a:rPr lang="en-US" sz="4200" dirty="0" err="1"/>
              <a:t>giảng</a:t>
            </a:r>
            <a:r>
              <a:rPr lang="en-US" sz="4200" dirty="0"/>
              <a:t> </a:t>
            </a:r>
            <a:r>
              <a:rPr lang="en-US" sz="4200" dirty="0" err="1"/>
              <a:t>dạy</a:t>
            </a:r>
            <a:r>
              <a:rPr lang="en-US" sz="4200" dirty="0"/>
              <a:t> và chứng kiến những gì Ngài </a:t>
            </a:r>
            <a:r>
              <a:rPr lang="en-US" sz="4200" dirty="0" err="1"/>
              <a:t>làm</a:t>
            </a:r>
            <a:r>
              <a:rPr lang="en-US" sz="4200" dirty="0"/>
              <a:t>).</a:t>
            </a:r>
          </a:p>
          <a:p>
            <a:pPr marL="571500" lvl="0" indent="-571500" algn="just">
              <a:buFont typeface="Wingdings" panose="05000000000000000000" pitchFamily="2" charset="2"/>
              <a:buChar char="Ø"/>
            </a:pPr>
            <a:r>
              <a:rPr lang="en-US" sz="4200" dirty="0"/>
              <a:t>Sai các ông đi rao giảng kèm với quyền </a:t>
            </a:r>
            <a:r>
              <a:rPr lang="en-US" sz="4200" dirty="0" err="1"/>
              <a:t>trừ</a:t>
            </a:r>
            <a:r>
              <a:rPr lang="en-US" sz="4200" dirty="0"/>
              <a:t> </a:t>
            </a:r>
            <a:r>
              <a:rPr lang="en-US" sz="4200" dirty="0" err="1"/>
              <a:t>quỷ</a:t>
            </a:r>
            <a:r>
              <a:rPr lang="en-US" sz="4200" dirty="0"/>
              <a:t>.</a:t>
            </a:r>
          </a:p>
        </p:txBody>
      </p:sp>
      <p:pic>
        <p:nvPicPr>
          <p:cNvPr id="6146" name="Picture 2" descr="https://lh6.googleusercontent.com/proxy/HcoOY3woRkng0a2XuQE7qJI_luA0elB-d6QZlrEzTOrO2qAleRsE-gIcurFtAk0SkNVe2u-F-yfq8Uf3ydx5eVI6vr_p5kO8q2x-fXW6gzaD5husIa4DbmC7CAfgO3xlTgxV5rlplhnPY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1329" y="0"/>
            <a:ext cx="5400672" cy="6857999"/>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564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6146"/>
                                        </p:tgtEl>
                                        <p:attrNameLst>
                                          <p:attrName>style.visibility</p:attrName>
                                        </p:attrNameLst>
                                      </p:cBhvr>
                                      <p:to>
                                        <p:strVal val="visible"/>
                                      </p:to>
                                    </p:set>
                                    <p:animEffect transition="in" filter="circle(in)">
                                      <p:cBhvr>
                                        <p:cTn id="10"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What Happened to the Apostles? | Proud to be TJ&amp;#39;s man">
            <a:extLst>
              <a:ext uri="{FF2B5EF4-FFF2-40B4-BE49-F238E27FC236}">
                <a16:creationId xmlns:a16="http://schemas.microsoft.com/office/drawing/2014/main" xmlns="" id="{E1B935E3-6199-406F-98D3-F38A0072EF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oundRect">
            <a:avLst/>
          </a:prstGeom>
          <a:noFill/>
          <a:scene3d>
            <a:camera prst="orthographicFront"/>
            <a:lightRig rig="threePt" dir="t"/>
          </a:scene3d>
          <a:sp3d>
            <a:bevelT w="139700" h="139700" prst="divo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949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1.bp.blogspot.com/-nNUwOTJUatE/W5Tt9iKYxZI/AAAAAAAAD7c/HgQ1CE1UHaEhv1YoH8gjh-YeCddiqjz7gCLcBGAs/s1600/Chon%2B12%2BTong-Do.jpg">
            <a:extLst>
              <a:ext uri="{FF2B5EF4-FFF2-40B4-BE49-F238E27FC236}">
                <a16:creationId xmlns:a16="http://schemas.microsoft.com/office/drawing/2014/main" xmlns="" id="{0D4C1439-6ED6-4C55-993F-1A38EB71F7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9529" y="9938"/>
            <a:ext cx="9130749" cy="6848062"/>
          </a:xfrm>
          <a:prstGeom prst="roundRect">
            <a:avLst/>
          </a:prstGeom>
          <a:noFill/>
          <a:scene3d>
            <a:camera prst="orthographicFront"/>
            <a:lightRig rig="threePt" dir="t"/>
          </a:scene3d>
          <a:sp3d>
            <a:bevelT prst="relaxedInse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43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l">
              <a:lnSpc>
                <a:spcPct val="107000"/>
              </a:lnSpc>
              <a:spcBef>
                <a:spcPts val="750"/>
              </a:spcBef>
              <a:spcAft>
                <a:spcPts val="750"/>
              </a:spcAft>
              <a:buNone/>
            </a:pP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4/.</a:t>
            </a:r>
            <a:r>
              <a:rPr lang="en-US" sz="5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hân</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5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lo </a:t>
            </a:r>
            <a:r>
              <a:rPr lang="en-US" sz="5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lắng</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(Mc 3,20-21). </a:t>
            </a:r>
            <a:endParaRPr lang="en-US" sz="5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20</a:t>
            </a:r>
            <a:r>
              <a:rPr lang="en-US" sz="5400" dirty="0">
                <a:solidFill>
                  <a:srgbClr val="333333"/>
                </a:solidFill>
                <a:effectLst/>
                <a:latin typeface="Times New Roman" panose="02020603050405020304" pitchFamily="18" charset="0"/>
                <a:ea typeface="Times New Roman" panose="02020603050405020304" pitchFamily="18" charset="0"/>
              </a:rPr>
              <a:t>Người trở về nhà và đám đông lại kéo đến, thành thử Người và các môn đệ không sao ăn uống được. </a:t>
            </a:r>
            <a:r>
              <a:rPr lang="en-US" sz="5400" baseline="30000" dirty="0">
                <a:solidFill>
                  <a:srgbClr val="FF0000"/>
                </a:solidFill>
                <a:effectLst/>
                <a:latin typeface="Times New Roman" panose="02020603050405020304" pitchFamily="18" charset="0"/>
                <a:ea typeface="Times New Roman" panose="02020603050405020304" pitchFamily="18" charset="0"/>
              </a:rPr>
              <a:t>21</a:t>
            </a:r>
            <a:r>
              <a:rPr lang="en-US" sz="5400" dirty="0">
                <a:solidFill>
                  <a:srgbClr val="333333"/>
                </a:solidFill>
                <a:effectLst/>
                <a:latin typeface="Times New Roman" panose="02020603050405020304" pitchFamily="18" charset="0"/>
                <a:ea typeface="Times New Roman" panose="02020603050405020304" pitchFamily="18" charset="0"/>
              </a:rPr>
              <a:t>Thân nhân của Người hay tin ấy, liền đi bắt Người, vì họ nói rằng Người đã mất trí.</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14917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56 Biblical ideas in 2021 | biblical, jesus, jesus feeds 5000">
            <a:extLst>
              <a:ext uri="{FF2B5EF4-FFF2-40B4-BE49-F238E27FC236}">
                <a16:creationId xmlns:a16="http://schemas.microsoft.com/office/drawing/2014/main" xmlns="" id="{BD20B4E9-5C2D-4408-95D6-CC9C7A5F52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0"/>
            <a:ext cx="9144000" cy="6858000"/>
          </a:xfrm>
          <a:prstGeom prst="roundRect">
            <a:avLst/>
          </a:prstGeom>
          <a:noFill/>
          <a:scene3d>
            <a:camera prst="orthographicFront"/>
            <a:lightRig rig="threePt" dir="t"/>
          </a:scene3d>
          <a:sp3d>
            <a:bevelT prst="relaxedInset"/>
          </a:sp3d>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xmlns="" id="{824E0A5D-E64A-4548-9CB0-3A5B6BAD9A55}"/>
              </a:ext>
            </a:extLst>
          </p:cNvPr>
          <p:cNvSpPr txBox="1">
            <a:spLocks/>
          </p:cNvSpPr>
          <p:nvPr/>
        </p:nvSpPr>
        <p:spPr>
          <a:xfrm>
            <a:off x="-1" y="0"/>
            <a:ext cx="3048001" cy="6857999"/>
          </a:xfrm>
          <a:prstGeom prst="roundRect">
            <a:avLst/>
          </a:prstGeom>
          <a:solidFill>
            <a:srgbClr val="00B0F0"/>
          </a:solidFill>
          <a:scene3d>
            <a:camera prst="orthographicFront"/>
            <a:lightRig rig="threePt" dir="t"/>
          </a:scene3d>
          <a:sp3d>
            <a:bevelT prst="relaxedInset"/>
          </a:sp3d>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nSpc>
                <a:spcPct val="150000"/>
              </a:lnSpc>
            </a:pPr>
            <a:r>
              <a:rPr lang="en-US" sz="6000" b="1" dirty="0">
                <a:solidFill>
                  <a:srgbClr val="990099"/>
                </a:solidFill>
              </a:rPr>
              <a:t>4/. Thân nhân của Đức Giê-su lo ngại:</a:t>
            </a:r>
            <a:endParaRPr lang="en-US" sz="6000" dirty="0">
              <a:solidFill>
                <a:srgbClr val="990099"/>
              </a:solidFill>
            </a:endParaRPr>
          </a:p>
        </p:txBody>
      </p:sp>
    </p:spTree>
    <p:extLst>
      <p:ext uri="{BB962C8B-B14F-4D97-AF65-F5344CB8AC3E}">
        <p14:creationId xmlns:p14="http://schemas.microsoft.com/office/powerpoint/2010/main" val="280146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6062872" cy="6857999"/>
          </a:xfrm>
          <a:prstGeom prst="rect">
            <a:avLst/>
          </a:prstGeom>
          <a:solidFill>
            <a:srgbClr val="00B0F0"/>
          </a:solidFill>
          <a:scene3d>
            <a:camera prst="orthographicFront"/>
            <a:lightRig rig="threePt" dir="t"/>
          </a:scene3d>
          <a:sp3d>
            <a:bevelT prst="relaxedInset"/>
          </a:sp3d>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r>
              <a:rPr lang="en-US" sz="6000" dirty="0"/>
              <a:t>-</a:t>
            </a:r>
            <a:r>
              <a:rPr lang="en-US" sz="6000" dirty="0" err="1"/>
              <a:t>Ngài</a:t>
            </a:r>
            <a:r>
              <a:rPr lang="en-US" sz="6000" dirty="0"/>
              <a:t> làm việc quá mức,</a:t>
            </a:r>
          </a:p>
          <a:p>
            <a:pPr lvl="0" algn="just"/>
            <a:r>
              <a:rPr lang="en-US" sz="6000" dirty="0"/>
              <a:t>-</a:t>
            </a:r>
            <a:r>
              <a:rPr lang="en-US" sz="6000" dirty="0" err="1"/>
              <a:t>Ngài</a:t>
            </a:r>
            <a:r>
              <a:rPr lang="en-US" sz="6000" dirty="0"/>
              <a:t> làm nhiều dấu lạ,</a:t>
            </a:r>
          </a:p>
          <a:p>
            <a:pPr lvl="0" algn="just"/>
            <a:r>
              <a:rPr lang="en-US" sz="6000" dirty="0"/>
              <a:t>-</a:t>
            </a:r>
            <a:r>
              <a:rPr lang="en-US" sz="6000" dirty="0" err="1"/>
              <a:t>Ngài</a:t>
            </a:r>
            <a:r>
              <a:rPr lang="en-US" sz="6000" dirty="0"/>
              <a:t> quên ăn quên nghỉ nên thân nhân sợ người mất trí.</a:t>
            </a:r>
          </a:p>
        </p:txBody>
      </p:sp>
      <p:pic>
        <p:nvPicPr>
          <p:cNvPr id="18434" name="Picture 2" descr="Tuesday in the Sixteenth Week of the Year, July 23, 2019 - Claretian  Missionaries">
            <a:extLst>
              <a:ext uri="{FF2B5EF4-FFF2-40B4-BE49-F238E27FC236}">
                <a16:creationId xmlns:a16="http://schemas.microsoft.com/office/drawing/2014/main" xmlns="" id="{6B50ED25-5D30-40AD-B0CE-2236482DB6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2873" y="3180522"/>
            <a:ext cx="6129127" cy="3677477"/>
          </a:xfrm>
          <a:prstGeom prst="roundRect">
            <a:avLst/>
          </a:prstGeom>
          <a:noFill/>
          <a:scene3d>
            <a:camera prst="orthographicFront"/>
            <a:lightRig rig="threePt" dir="t"/>
          </a:scene3d>
          <a:sp3d>
            <a:bevelT prst="relaxedInset"/>
          </a:sp3d>
          <a:extLst>
            <a:ext uri="{909E8E84-426E-40DD-AFC4-6F175D3DCCD1}">
              <a14:hiddenFill xmlns:a14="http://schemas.microsoft.com/office/drawing/2010/main">
                <a:solidFill>
                  <a:srgbClr val="FFFFFF"/>
                </a:solidFill>
              </a14:hiddenFill>
            </a:ext>
          </a:extLst>
        </p:spPr>
      </p:pic>
      <p:pic>
        <p:nvPicPr>
          <p:cNvPr id="18436" name="Picture 4" descr="Tuesday in the 3rd Week of the Year, January 28, 2020 - Claretian  Missionaries">
            <a:extLst>
              <a:ext uri="{FF2B5EF4-FFF2-40B4-BE49-F238E27FC236}">
                <a16:creationId xmlns:a16="http://schemas.microsoft.com/office/drawing/2014/main" xmlns="" id="{C1F37678-F953-46EF-94C3-124D1992E1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2874" y="0"/>
            <a:ext cx="6118872" cy="3212408"/>
          </a:xfrm>
          <a:prstGeom prst="roundRect">
            <a:avLst/>
          </a:prstGeom>
          <a:noFill/>
          <a:scene3d>
            <a:camera prst="orthographicFront"/>
            <a:lightRig rig="threePt" dir="t"/>
          </a:scene3d>
          <a:sp3d>
            <a:bevelT prst="relaxedInse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882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18434"/>
                                        </p:tgtEl>
                                        <p:attrNameLst>
                                          <p:attrName>style.visibility</p:attrName>
                                        </p:attrNameLst>
                                      </p:cBhvr>
                                      <p:to>
                                        <p:strVal val="visible"/>
                                      </p:to>
                                    </p:set>
                                    <p:animEffect transition="in" filter="circle(in)">
                                      <p:cBhvr>
                                        <p:cTn id="10" dur="2000"/>
                                        <p:tgtEl>
                                          <p:spTgt spid="18434"/>
                                        </p:tgtEl>
                                      </p:cBhvr>
                                    </p:animEffect>
                                  </p:childTnLst>
                                </p:cTn>
                              </p:par>
                              <p:par>
                                <p:cTn id="11" presetID="6" presetClass="entr" presetSubtype="16" fill="hold" nodeType="with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circle(in)">
                                      <p:cBhvr>
                                        <p:cTn id="13"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1"/>
            <a:ext cx="12192000"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pPr>
            <a:endParaRPr lang="en-US" sz="3600"/>
          </a:p>
        </p:txBody>
      </p:sp>
      <p:pic>
        <p:nvPicPr>
          <p:cNvPr id="3076" name="Picture 4" descr="Hình ảnh có liên qu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284" y="-1"/>
            <a:ext cx="11054682" cy="6857998"/>
          </a:xfrm>
          <a:prstGeom prst="roundRect">
            <a:avLst/>
          </a:prstGeom>
          <a:noFill/>
          <a:scene3d>
            <a:camera prst="orthographicFront"/>
            <a:lightRig rig="threePt" dir="t"/>
          </a:scene3d>
          <a:sp3d>
            <a:bevelT prst="relaxedInse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1398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circle(in)">
                                      <p:cBhvr>
                                        <p:cTn id="7"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l">
              <a:lnSpc>
                <a:spcPct val="107000"/>
              </a:lnSpc>
              <a:spcBef>
                <a:spcPts val="750"/>
              </a:spcBef>
              <a:spcAft>
                <a:spcPts val="750"/>
              </a:spcAft>
              <a:buNone/>
            </a:pP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5/.</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kinh</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:ĐG </a:t>
            </a:r>
            <a:r>
              <a:rPr lang="en-US" sz="5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&amp;</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Bê</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en</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-bun (Mc 3,22-30).</a:t>
            </a:r>
            <a:endParaRPr lang="en-US" sz="5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22</a:t>
            </a:r>
            <a:r>
              <a:rPr lang="en-US" sz="5400" dirty="0">
                <a:solidFill>
                  <a:srgbClr val="333333"/>
                </a:solidFill>
                <a:effectLst/>
                <a:latin typeface="Times New Roman" panose="02020603050405020304" pitchFamily="18" charset="0"/>
                <a:ea typeface="Times New Roman" panose="02020603050405020304" pitchFamily="18" charset="0"/>
              </a:rPr>
              <a:t>Còn các kinh sư từ Giê-ru-sa-lem xuống thì lại nói rằng Người bị quỷ vương Bê-en-dê-bun ám và Người dựa thế quỷ vương mà trừ quỷ. </a:t>
            </a:r>
            <a:r>
              <a:rPr lang="en-US" sz="5400" baseline="30000" dirty="0">
                <a:solidFill>
                  <a:srgbClr val="FF0000"/>
                </a:solidFill>
                <a:effectLst/>
                <a:latin typeface="Times New Roman" panose="02020603050405020304" pitchFamily="18" charset="0"/>
                <a:ea typeface="Times New Roman" panose="02020603050405020304" pitchFamily="18" charset="0"/>
              </a:rPr>
              <a:t>23</a:t>
            </a:r>
            <a:r>
              <a:rPr lang="en-US" sz="5400" dirty="0">
                <a:solidFill>
                  <a:srgbClr val="333333"/>
                </a:solidFill>
                <a:effectLst/>
                <a:latin typeface="Times New Roman" panose="02020603050405020304" pitchFamily="18" charset="0"/>
                <a:ea typeface="Times New Roman" panose="02020603050405020304" pitchFamily="18" charset="0"/>
              </a:rPr>
              <a:t>Người liền gọi họ đến, dùng dụ ngôn mà nói với họ : “Xa-tan làm sao trừ Xa-tan được ? </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28404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buNone/>
            </a:pPr>
            <a:r>
              <a:rPr lang="en-US" sz="4800" baseline="30000" dirty="0">
                <a:solidFill>
                  <a:srgbClr val="FF0000"/>
                </a:solidFill>
                <a:effectLst/>
                <a:latin typeface="Times New Roman" panose="02020603050405020304" pitchFamily="18" charset="0"/>
                <a:ea typeface="Times New Roman" panose="02020603050405020304" pitchFamily="18" charset="0"/>
              </a:rPr>
              <a:t>4</a:t>
            </a:r>
            <a:r>
              <a:rPr lang="en-US" sz="4800" dirty="0">
                <a:solidFill>
                  <a:srgbClr val="333333"/>
                </a:solidFill>
                <a:effectLst/>
                <a:latin typeface="Times New Roman" panose="02020603050405020304" pitchFamily="18" charset="0"/>
                <a:ea typeface="Times New Roman" panose="02020603050405020304" pitchFamily="18" charset="0"/>
              </a:rPr>
              <a:t>Rồi Người nói với họ : “Ngày sa-bát, được phép làm điều lành hay điều dữ, cứu mạng người hay giết đi ?” Nhưng họ làm thinh. </a:t>
            </a:r>
            <a:r>
              <a:rPr lang="en-US" sz="4800" baseline="30000" dirty="0">
                <a:solidFill>
                  <a:srgbClr val="FF0000"/>
                </a:solidFill>
                <a:effectLst/>
                <a:latin typeface="Times New Roman" panose="02020603050405020304" pitchFamily="18" charset="0"/>
                <a:ea typeface="Times New Roman" panose="02020603050405020304" pitchFamily="18" charset="0"/>
              </a:rPr>
              <a:t>5</a:t>
            </a:r>
            <a:r>
              <a:rPr lang="en-US" sz="4800" dirty="0">
                <a:solidFill>
                  <a:srgbClr val="333333"/>
                </a:solidFill>
                <a:effectLst/>
                <a:latin typeface="Times New Roman" panose="02020603050405020304" pitchFamily="18" charset="0"/>
                <a:ea typeface="Times New Roman" panose="02020603050405020304" pitchFamily="18" charset="0"/>
              </a:rPr>
              <a:t>Đức Giê-su giận dữ rảo mắt nhìn họ, buồn khổ vì lòng họ chai đá. Người bảo anh bại tay : “Anh giơ tay ra !” Người ấy giơ ra, và tay liền trở lại bình thường. </a:t>
            </a:r>
            <a:r>
              <a:rPr lang="en-US" sz="4800" baseline="30000" dirty="0">
                <a:solidFill>
                  <a:srgbClr val="FF0000"/>
                </a:solidFill>
                <a:effectLst/>
                <a:latin typeface="Times New Roman" panose="02020603050405020304" pitchFamily="18" charset="0"/>
                <a:ea typeface="Times New Roman" panose="02020603050405020304" pitchFamily="18" charset="0"/>
              </a:rPr>
              <a:t>6</a:t>
            </a:r>
            <a:r>
              <a:rPr lang="en-US" sz="4800" dirty="0">
                <a:solidFill>
                  <a:srgbClr val="333333"/>
                </a:solidFill>
                <a:effectLst/>
                <a:latin typeface="Times New Roman" panose="02020603050405020304" pitchFamily="18" charset="0"/>
                <a:ea typeface="Times New Roman" panose="02020603050405020304" pitchFamily="18" charset="0"/>
              </a:rPr>
              <a:t>Ra khỏi đó, nhóm Pha-ri-sêu lập tức bàn tính với phe Hê-rô-đê, để tìm cách giết Đức Giê-su.</a:t>
            </a:r>
            <a:endParaRPr lang="en-US" sz="4800" dirty="0"/>
          </a:p>
        </p:txBody>
      </p:sp>
    </p:spTree>
    <p:extLst>
      <p:ext uri="{BB962C8B-B14F-4D97-AF65-F5344CB8AC3E}">
        <p14:creationId xmlns:p14="http://schemas.microsoft.com/office/powerpoint/2010/main" val="34595870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buNone/>
            </a:pPr>
            <a:r>
              <a:rPr lang="en-US" sz="5400" baseline="30000" dirty="0">
                <a:solidFill>
                  <a:srgbClr val="FF0000"/>
                </a:solidFill>
                <a:effectLst/>
                <a:latin typeface="Times New Roman" panose="02020603050405020304" pitchFamily="18" charset="0"/>
                <a:ea typeface="Times New Roman" panose="02020603050405020304" pitchFamily="18" charset="0"/>
              </a:rPr>
              <a:t>24</a:t>
            </a:r>
            <a:r>
              <a:rPr lang="en-US" sz="5400" dirty="0">
                <a:solidFill>
                  <a:srgbClr val="333333"/>
                </a:solidFill>
                <a:effectLst/>
                <a:latin typeface="Times New Roman" panose="02020603050405020304" pitchFamily="18" charset="0"/>
                <a:ea typeface="Times New Roman" panose="02020603050405020304" pitchFamily="18" charset="0"/>
              </a:rPr>
              <a:t>Nước nào tự chia rẽ, nước ấy không thể bền ; </a:t>
            </a:r>
            <a:r>
              <a:rPr lang="en-US" sz="5400" baseline="30000" dirty="0">
                <a:solidFill>
                  <a:srgbClr val="FF0000"/>
                </a:solidFill>
                <a:effectLst/>
                <a:latin typeface="Times New Roman" panose="02020603050405020304" pitchFamily="18" charset="0"/>
                <a:ea typeface="Times New Roman" panose="02020603050405020304" pitchFamily="18" charset="0"/>
              </a:rPr>
              <a:t>25</a:t>
            </a:r>
            <a:r>
              <a:rPr lang="en-US" sz="5400" dirty="0">
                <a:solidFill>
                  <a:srgbClr val="333333"/>
                </a:solidFill>
                <a:effectLst/>
                <a:latin typeface="Times New Roman" panose="02020603050405020304" pitchFamily="18" charset="0"/>
                <a:ea typeface="Times New Roman" panose="02020603050405020304" pitchFamily="18" charset="0"/>
              </a:rPr>
              <a:t>nhà nào tự chia rẽ, nhà ấy không thể vững. </a:t>
            </a:r>
            <a:r>
              <a:rPr lang="en-US" sz="5400" baseline="30000" dirty="0">
                <a:solidFill>
                  <a:srgbClr val="FF0000"/>
                </a:solidFill>
                <a:effectLst/>
                <a:latin typeface="Times New Roman" panose="02020603050405020304" pitchFamily="18" charset="0"/>
                <a:ea typeface="Times New Roman" panose="02020603050405020304" pitchFamily="18" charset="0"/>
              </a:rPr>
              <a:t>26</a:t>
            </a:r>
            <a:r>
              <a:rPr lang="en-US" sz="5400" dirty="0">
                <a:solidFill>
                  <a:srgbClr val="333333"/>
                </a:solidFill>
                <a:effectLst/>
                <a:latin typeface="Times New Roman" panose="02020603050405020304" pitchFamily="18" charset="0"/>
                <a:ea typeface="Times New Roman" panose="02020603050405020304" pitchFamily="18" charset="0"/>
              </a:rPr>
              <a:t>Vậy Xa-tan mà chống Xa-tan, Xa-tan mà tự chia rẽ, thì không thể tồn tại, nhưng đã tận số. </a:t>
            </a:r>
            <a:r>
              <a:rPr lang="en-US" sz="5400" baseline="30000" dirty="0">
                <a:solidFill>
                  <a:srgbClr val="FF0000"/>
                </a:solidFill>
                <a:effectLst/>
                <a:latin typeface="Times New Roman" panose="02020603050405020304" pitchFamily="18" charset="0"/>
                <a:ea typeface="Times New Roman" panose="02020603050405020304" pitchFamily="18" charset="0"/>
              </a:rPr>
              <a:t>27</a:t>
            </a:r>
            <a:r>
              <a:rPr lang="en-US" sz="5400" dirty="0">
                <a:solidFill>
                  <a:srgbClr val="333333"/>
                </a:solidFill>
                <a:effectLst/>
                <a:latin typeface="Times New Roman" panose="02020603050405020304" pitchFamily="18" charset="0"/>
                <a:ea typeface="Times New Roman" panose="02020603050405020304" pitchFamily="18" charset="0"/>
              </a:rPr>
              <a:t>Không ai vào nhà một người mạnh mà có thể cướp của được, nếu không trói người mạnh ấy trước đã, rồi mới cướp sạch nhà nó.</a:t>
            </a:r>
            <a:endParaRPr lang="en-US" sz="5400" dirty="0"/>
          </a:p>
        </p:txBody>
      </p:sp>
    </p:spTree>
    <p:extLst>
      <p:ext uri="{BB962C8B-B14F-4D97-AF65-F5344CB8AC3E}">
        <p14:creationId xmlns:p14="http://schemas.microsoft.com/office/powerpoint/2010/main" val="11159177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lnSpcReduction="10000"/>
          </a:bodyPr>
          <a:lstStyle/>
          <a:p>
            <a:pPr marL="0" indent="0" algn="just">
              <a:buNone/>
            </a:pPr>
            <a:r>
              <a:rPr lang="en-US" sz="6000" baseline="30000" dirty="0">
                <a:solidFill>
                  <a:srgbClr val="FF0000"/>
                </a:solidFill>
                <a:effectLst/>
                <a:latin typeface="Times New Roman" panose="02020603050405020304" pitchFamily="18" charset="0"/>
                <a:ea typeface="Times New Roman" panose="02020603050405020304" pitchFamily="18" charset="0"/>
              </a:rPr>
              <a:t>28</a:t>
            </a:r>
            <a:r>
              <a:rPr lang="en-US" sz="6000" dirty="0">
                <a:solidFill>
                  <a:srgbClr val="333333"/>
                </a:solidFill>
                <a:effectLst/>
                <a:latin typeface="Times New Roman" panose="02020603050405020304" pitchFamily="18" charset="0"/>
                <a:ea typeface="Times New Roman" panose="02020603050405020304" pitchFamily="18" charset="0"/>
              </a:rPr>
              <a:t>“Tôi bảo thật anh em : mọi tội của con cái loài người, kể cả tội nói phạm thượng, và nói phạm thượng nhiều đến mấy đi nữa, thì cũng còn được tha. </a:t>
            </a:r>
            <a:r>
              <a:rPr lang="en-US" sz="6000" baseline="30000" dirty="0">
                <a:solidFill>
                  <a:srgbClr val="FF0000"/>
                </a:solidFill>
                <a:effectLst/>
                <a:latin typeface="Times New Roman" panose="02020603050405020304" pitchFamily="18" charset="0"/>
                <a:ea typeface="Times New Roman" panose="02020603050405020304" pitchFamily="18" charset="0"/>
              </a:rPr>
              <a:t>29</a:t>
            </a:r>
            <a:r>
              <a:rPr lang="en-US" sz="6000" dirty="0">
                <a:solidFill>
                  <a:srgbClr val="333333"/>
                </a:solidFill>
                <a:effectLst/>
                <a:latin typeface="Times New Roman" panose="02020603050405020304" pitchFamily="18" charset="0"/>
                <a:ea typeface="Times New Roman" panose="02020603050405020304" pitchFamily="18" charset="0"/>
              </a:rPr>
              <a:t>Nhưng ai nói phạm đến Thánh Thần, thì chẳng đời nào được tha, mà còn mắc tội muôn đời. </a:t>
            </a:r>
            <a:r>
              <a:rPr lang="en-US" sz="6000" baseline="30000" dirty="0">
                <a:solidFill>
                  <a:srgbClr val="FF0000"/>
                </a:solidFill>
                <a:effectLst/>
                <a:latin typeface="Times New Roman" panose="02020603050405020304" pitchFamily="18" charset="0"/>
                <a:ea typeface="Times New Roman" panose="02020603050405020304" pitchFamily="18" charset="0"/>
              </a:rPr>
              <a:t>30</a:t>
            </a:r>
            <a:r>
              <a:rPr lang="en-US" sz="6000" dirty="0">
                <a:solidFill>
                  <a:srgbClr val="333333"/>
                </a:solidFill>
                <a:effectLst/>
                <a:latin typeface="Times New Roman" panose="02020603050405020304" pitchFamily="18" charset="0"/>
                <a:ea typeface="Times New Roman" panose="02020603050405020304" pitchFamily="18" charset="0"/>
              </a:rPr>
              <a:t>Đó là vì họ đã nói ‘ông ấy bị thần ô uế ám’ .”</a:t>
            </a:r>
            <a:endParaRPr lang="en-US" sz="6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98898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JESUS AND BEELZEBUL | A CHRISTIAN PILGRIMAGE">
            <a:extLst>
              <a:ext uri="{FF2B5EF4-FFF2-40B4-BE49-F238E27FC236}">
                <a16:creationId xmlns:a16="http://schemas.microsoft.com/office/drawing/2014/main" xmlns="" id="{486702B3-C42B-4A71-89B3-14D8F02DC4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3951" y="0"/>
            <a:ext cx="9698050" cy="6858000"/>
          </a:xfrm>
          <a:prstGeom prst="roundRect">
            <a:avLst/>
          </a:prstGeom>
          <a:noFill/>
          <a:scene3d>
            <a:camera prst="orthographicFront"/>
            <a:lightRig rig="threePt" dir="t"/>
          </a:scene3d>
          <a:sp3d>
            <a:bevelT prst="relaxedInset"/>
          </a:sp3d>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xmlns="" id="{3A986705-54BE-4C38-9FEA-0BF8CDEDAA2B}"/>
              </a:ext>
            </a:extLst>
          </p:cNvPr>
          <p:cNvSpPr/>
          <p:nvPr/>
        </p:nvSpPr>
        <p:spPr>
          <a:xfrm>
            <a:off x="0" y="0"/>
            <a:ext cx="2493951" cy="6858000"/>
          </a:xfrm>
          <a:prstGeom prst="roundRect">
            <a:avLst/>
          </a:prstGeom>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000" b="1" dirty="0">
                <a:solidFill>
                  <a:srgbClr val="990099"/>
                </a:solidFill>
              </a:rPr>
              <a:t>5/. </a:t>
            </a:r>
            <a:r>
              <a:rPr lang="en-US" sz="4000" b="1" dirty="0" err="1">
                <a:solidFill>
                  <a:srgbClr val="990099"/>
                </a:solidFill>
              </a:rPr>
              <a:t>Các</a:t>
            </a:r>
            <a:r>
              <a:rPr lang="en-US" sz="4000" b="1" dirty="0">
                <a:solidFill>
                  <a:srgbClr val="990099"/>
                </a:solidFill>
              </a:rPr>
              <a:t> </a:t>
            </a:r>
            <a:r>
              <a:rPr lang="en-US" sz="4000" b="1" dirty="0" err="1">
                <a:solidFill>
                  <a:srgbClr val="990099"/>
                </a:solidFill>
              </a:rPr>
              <a:t>kinh</a:t>
            </a:r>
            <a:r>
              <a:rPr lang="en-US" sz="4000" b="1" dirty="0">
                <a:solidFill>
                  <a:srgbClr val="990099"/>
                </a:solidFill>
              </a:rPr>
              <a:t> </a:t>
            </a:r>
            <a:r>
              <a:rPr lang="en-US" sz="4000" b="1" dirty="0" err="1">
                <a:solidFill>
                  <a:srgbClr val="990099"/>
                </a:solidFill>
              </a:rPr>
              <a:t>sư</a:t>
            </a:r>
            <a:r>
              <a:rPr lang="en-US" sz="4000" b="1" dirty="0">
                <a:solidFill>
                  <a:srgbClr val="990099"/>
                </a:solidFill>
              </a:rPr>
              <a:t> </a:t>
            </a:r>
            <a:r>
              <a:rPr lang="en-US" sz="4000" b="1" dirty="0" err="1">
                <a:solidFill>
                  <a:srgbClr val="990099"/>
                </a:solidFill>
              </a:rPr>
              <a:t>nói</a:t>
            </a:r>
            <a:r>
              <a:rPr lang="en-US" sz="4000" b="1" dirty="0">
                <a:solidFill>
                  <a:srgbClr val="990099"/>
                </a:solidFill>
              </a:rPr>
              <a:t> : “</a:t>
            </a:r>
            <a:r>
              <a:rPr lang="en-US" sz="4000" b="1" dirty="0" err="1">
                <a:solidFill>
                  <a:srgbClr val="990099"/>
                </a:solidFill>
              </a:rPr>
              <a:t>Đức</a:t>
            </a:r>
            <a:r>
              <a:rPr lang="en-US" sz="4000" b="1" dirty="0">
                <a:solidFill>
                  <a:srgbClr val="990099"/>
                </a:solidFill>
              </a:rPr>
              <a:t> </a:t>
            </a:r>
            <a:r>
              <a:rPr lang="en-US" sz="4000" b="1" dirty="0" err="1">
                <a:solidFill>
                  <a:srgbClr val="990099"/>
                </a:solidFill>
              </a:rPr>
              <a:t>Giê-su</a:t>
            </a:r>
            <a:r>
              <a:rPr lang="en-US" sz="4000" b="1" dirty="0">
                <a:solidFill>
                  <a:srgbClr val="990099"/>
                </a:solidFill>
              </a:rPr>
              <a:t> </a:t>
            </a:r>
            <a:r>
              <a:rPr lang="en-US" sz="4000" b="1" dirty="0" err="1">
                <a:solidFill>
                  <a:srgbClr val="990099"/>
                </a:solidFill>
              </a:rPr>
              <a:t>lấy</a:t>
            </a:r>
            <a:r>
              <a:rPr lang="en-US" sz="4000" b="1" dirty="0">
                <a:solidFill>
                  <a:srgbClr val="990099"/>
                </a:solidFill>
              </a:rPr>
              <a:t> </a:t>
            </a:r>
            <a:r>
              <a:rPr lang="en-US" sz="4000" b="1" dirty="0" err="1">
                <a:solidFill>
                  <a:srgbClr val="990099"/>
                </a:solidFill>
              </a:rPr>
              <a:t>quyền</a:t>
            </a:r>
            <a:r>
              <a:rPr lang="en-US" sz="4000" b="1" dirty="0">
                <a:solidFill>
                  <a:srgbClr val="990099"/>
                </a:solidFill>
              </a:rPr>
              <a:t> </a:t>
            </a:r>
            <a:r>
              <a:rPr lang="en-US" sz="4000" b="1" dirty="0" err="1">
                <a:solidFill>
                  <a:srgbClr val="990099"/>
                </a:solidFill>
              </a:rPr>
              <a:t>Bê</a:t>
            </a:r>
            <a:r>
              <a:rPr lang="en-US" sz="4000" b="1" dirty="0">
                <a:solidFill>
                  <a:srgbClr val="990099"/>
                </a:solidFill>
              </a:rPr>
              <a:t>-</a:t>
            </a:r>
            <a:r>
              <a:rPr lang="en-US" sz="4000" b="1" dirty="0" err="1">
                <a:solidFill>
                  <a:srgbClr val="990099"/>
                </a:solidFill>
              </a:rPr>
              <a:t>en</a:t>
            </a:r>
            <a:r>
              <a:rPr lang="en-US" sz="4000" b="1" dirty="0">
                <a:solidFill>
                  <a:srgbClr val="990099"/>
                </a:solidFill>
              </a:rPr>
              <a:t>-</a:t>
            </a:r>
            <a:r>
              <a:rPr lang="en-US" sz="4000" b="1" dirty="0" err="1">
                <a:solidFill>
                  <a:srgbClr val="990099"/>
                </a:solidFill>
              </a:rPr>
              <a:t>dê</a:t>
            </a:r>
            <a:r>
              <a:rPr lang="en-US" sz="4000" b="1" dirty="0">
                <a:solidFill>
                  <a:srgbClr val="990099"/>
                </a:solidFill>
              </a:rPr>
              <a:t>-bun </a:t>
            </a:r>
            <a:r>
              <a:rPr lang="en-US" sz="4000" b="1" dirty="0" err="1">
                <a:solidFill>
                  <a:srgbClr val="990099"/>
                </a:solidFill>
              </a:rPr>
              <a:t>mà</a:t>
            </a:r>
            <a:r>
              <a:rPr lang="en-US" sz="4000" b="1" dirty="0">
                <a:solidFill>
                  <a:srgbClr val="990099"/>
                </a:solidFill>
              </a:rPr>
              <a:t> </a:t>
            </a:r>
            <a:r>
              <a:rPr lang="en-US" sz="4000" b="1" dirty="0" err="1">
                <a:solidFill>
                  <a:srgbClr val="990099"/>
                </a:solidFill>
              </a:rPr>
              <a:t>trừ</a:t>
            </a:r>
            <a:r>
              <a:rPr lang="en-US" sz="4000" b="1" dirty="0">
                <a:solidFill>
                  <a:srgbClr val="990099"/>
                </a:solidFill>
              </a:rPr>
              <a:t> </a:t>
            </a:r>
            <a:r>
              <a:rPr lang="en-US" sz="4000" b="1" dirty="0" err="1">
                <a:solidFill>
                  <a:srgbClr val="990099"/>
                </a:solidFill>
              </a:rPr>
              <a:t>quỷ</a:t>
            </a:r>
            <a:r>
              <a:rPr lang="en-US" sz="4000" b="1" dirty="0">
                <a:solidFill>
                  <a:srgbClr val="990099"/>
                </a:solidFill>
              </a:rPr>
              <a:t>”</a:t>
            </a:r>
            <a:endParaRPr lang="en-US" sz="4000" dirty="0">
              <a:solidFill>
                <a:srgbClr val="990099"/>
              </a:solidFill>
            </a:endParaRPr>
          </a:p>
        </p:txBody>
      </p:sp>
    </p:spTree>
    <p:extLst>
      <p:ext uri="{BB962C8B-B14F-4D97-AF65-F5344CB8AC3E}">
        <p14:creationId xmlns:p14="http://schemas.microsoft.com/office/powerpoint/2010/main" val="59352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ircle(in)">
                                      <p:cBhvr>
                                        <p:cTn id="7" dur="2000"/>
                                        <p:tgtEl>
                                          <p:spTgt spid="2048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12192001"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42950" lvl="0" indent="-742950" algn="just">
              <a:buFont typeface="+mj-lt"/>
              <a:buAutoNum type="alphaLcPeriod"/>
            </a:pPr>
            <a:r>
              <a:rPr lang="en-US" sz="4400" b="1" dirty="0">
                <a:solidFill>
                  <a:srgbClr val="FFFF00"/>
                </a:solidFill>
              </a:rPr>
              <a:t>Phản ứng của các kinh sư trước những dấu lạ và việc xua trừ ma quỷ ĐG:</a:t>
            </a:r>
          </a:p>
          <a:p>
            <a:pPr marL="571500" lvl="0" indent="-571500" algn="just">
              <a:buFont typeface="Wingdings" panose="05000000000000000000" pitchFamily="2" charset="2"/>
              <a:buChar char="§"/>
            </a:pPr>
            <a:r>
              <a:rPr lang="en-US" sz="4400" dirty="0"/>
              <a:t>Họ cho rằng ĐG bị </a:t>
            </a:r>
            <a:r>
              <a:rPr lang="en-US" sz="4400" dirty="0" err="1"/>
              <a:t>quỷ</a:t>
            </a:r>
            <a:r>
              <a:rPr lang="en-US" sz="4400" dirty="0"/>
              <a:t> </a:t>
            </a:r>
            <a:r>
              <a:rPr lang="en-US" sz="4400" dirty="0" err="1"/>
              <a:t>ám</a:t>
            </a:r>
            <a:r>
              <a:rPr lang="en-US" sz="4400" dirty="0"/>
              <a:t>.</a:t>
            </a:r>
          </a:p>
          <a:p>
            <a:pPr marL="571500" lvl="0" indent="-571500" algn="just">
              <a:buFont typeface="Wingdings" panose="05000000000000000000" pitchFamily="2" charset="2"/>
              <a:buChar char="§"/>
            </a:pPr>
            <a:r>
              <a:rPr lang="en-US" sz="4400" dirty="0"/>
              <a:t>Họ cho rằng ĐG là quỷ cả loại trừ </a:t>
            </a:r>
            <a:r>
              <a:rPr lang="en-US" sz="4400" dirty="0" err="1"/>
              <a:t>quỷ</a:t>
            </a:r>
            <a:r>
              <a:rPr lang="en-US" sz="4400" dirty="0"/>
              <a:t> con.</a:t>
            </a:r>
          </a:p>
          <a:p>
            <a:pPr marL="571500" lvl="0" indent="-571500" algn="just">
              <a:buFont typeface="Wingdings" panose="05000000000000000000" pitchFamily="2" charset="2"/>
              <a:buChar char="§"/>
            </a:pPr>
            <a:r>
              <a:rPr lang="en-US" sz="4400" dirty="0"/>
              <a:t>ĐG dùng quyền phép ma quỷ để làm những </a:t>
            </a:r>
            <a:r>
              <a:rPr lang="en-US" sz="4400" dirty="0" err="1"/>
              <a:t>dấu</a:t>
            </a:r>
            <a:r>
              <a:rPr lang="en-US" sz="4400" dirty="0"/>
              <a:t> </a:t>
            </a:r>
            <a:r>
              <a:rPr lang="en-US" sz="4400" dirty="0" err="1"/>
              <a:t>lạ</a:t>
            </a:r>
            <a:r>
              <a:rPr lang="en-US" sz="4400" dirty="0"/>
              <a:t>.</a:t>
            </a:r>
          </a:p>
          <a:p>
            <a:pPr marL="742950" lvl="0" indent="-742950" algn="just">
              <a:buFont typeface="+mj-lt"/>
              <a:buAutoNum type="alphaLcPeriod" startAt="2"/>
            </a:pPr>
            <a:r>
              <a:rPr lang="en-US" sz="4400" b="1" dirty="0">
                <a:solidFill>
                  <a:srgbClr val="FFFF00"/>
                </a:solidFill>
              </a:rPr>
              <a:t>Lời đáp trả của ĐG</a:t>
            </a:r>
          </a:p>
          <a:p>
            <a:pPr marL="571500" lvl="0" indent="-571500" algn="just">
              <a:buFont typeface="Wingdings" panose="05000000000000000000" pitchFamily="2" charset="2"/>
              <a:buChar char="§"/>
            </a:pPr>
            <a:r>
              <a:rPr lang="en-US" sz="4400" dirty="0"/>
              <a:t>Nhà tự chia rẻ sẽ không </a:t>
            </a:r>
            <a:r>
              <a:rPr lang="en-US" sz="4400" dirty="0" err="1"/>
              <a:t>vững</a:t>
            </a:r>
            <a:r>
              <a:rPr lang="en-US" sz="4400" dirty="0"/>
              <a:t> </a:t>
            </a:r>
            <a:r>
              <a:rPr lang="en-US" sz="4400" dirty="0" err="1"/>
              <a:t>bền</a:t>
            </a:r>
            <a:r>
              <a:rPr lang="en-US" sz="4400" dirty="0"/>
              <a:t>.</a:t>
            </a:r>
          </a:p>
          <a:p>
            <a:pPr marL="571500" lvl="0" indent="-571500" algn="just">
              <a:buFont typeface="Wingdings" panose="05000000000000000000" pitchFamily="2" charset="2"/>
              <a:buChar char="§"/>
            </a:pPr>
            <a:r>
              <a:rPr lang="en-US" sz="4400" dirty="0"/>
              <a:t>Tội không tin là tội phạm đến Chúa Thánh Thần và sẽ chẳng </a:t>
            </a:r>
            <a:r>
              <a:rPr lang="en-US" sz="4400" dirty="0" err="1"/>
              <a:t>được</a:t>
            </a:r>
            <a:r>
              <a:rPr lang="en-US" sz="4400" dirty="0"/>
              <a:t> </a:t>
            </a:r>
            <a:r>
              <a:rPr lang="en-US" sz="4400" dirty="0" err="1"/>
              <a:t>tha</a:t>
            </a:r>
            <a:r>
              <a:rPr lang="en-US" sz="4400" dirty="0"/>
              <a:t>.</a:t>
            </a:r>
          </a:p>
        </p:txBody>
      </p:sp>
    </p:spTree>
    <p:extLst>
      <p:ext uri="{BB962C8B-B14F-4D97-AF65-F5344CB8AC3E}">
        <p14:creationId xmlns:p14="http://schemas.microsoft.com/office/powerpoint/2010/main" val="32606472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The Road to the Cross: Jesus&amp;#39; Authority Questioned | The Real Zeal">
            <a:extLst>
              <a:ext uri="{FF2B5EF4-FFF2-40B4-BE49-F238E27FC236}">
                <a16:creationId xmlns:a16="http://schemas.microsoft.com/office/drawing/2014/main" xmlns="" id="{4B58184D-B57B-4D91-AD48-196E1C7A51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00" y="0"/>
            <a:ext cx="10287000" cy="6858000"/>
          </a:xfrm>
          <a:prstGeom prst="roundRect">
            <a:avLst/>
          </a:prstGeom>
          <a:noFill/>
          <a:scene3d>
            <a:camera prst="orthographicFront"/>
            <a:lightRig rig="threePt" dir="t"/>
          </a:scene3d>
          <a:sp3d>
            <a:bevelT prst="relaxedInse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04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circle(in)">
                                      <p:cBhvr>
                                        <p:cTn id="7"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6533587" cy="6857999"/>
          </a:xfrm>
          <a:prstGeom prst="roundRect">
            <a:avLst/>
          </a:prstGeom>
          <a:solidFill>
            <a:schemeClr val="accent1">
              <a:lumMod val="20000"/>
              <a:lumOff val="80000"/>
            </a:schemeClr>
          </a:solidFill>
          <a:scene3d>
            <a:camera prst="orthographicFront"/>
            <a:lightRig rig="threePt" dir="t"/>
          </a:scene3d>
          <a:sp3d>
            <a:bevelT prst="relaxedInset"/>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20000"/>
              </a:lnSpc>
            </a:pPr>
            <a:r>
              <a:rPr lang="en-US" sz="3600" b="1" dirty="0">
                <a:solidFill>
                  <a:srgbClr val="FFC000"/>
                </a:solidFill>
              </a:rPr>
              <a:t>a.</a:t>
            </a:r>
            <a:r>
              <a:rPr lang="en-US" sz="3600" dirty="0">
                <a:solidFill>
                  <a:srgbClr val="FFC000"/>
                </a:solidFill>
              </a:rPr>
              <a:t> </a:t>
            </a:r>
            <a:r>
              <a:rPr lang="en-US" sz="3600" b="1" dirty="0">
                <a:solidFill>
                  <a:srgbClr val="FFC000"/>
                </a:solidFill>
              </a:rPr>
              <a:t>Quỷ theo Kinh Thánh là những nhân vật thần thiêng luôn làm hại con người.</a:t>
            </a:r>
          </a:p>
          <a:p>
            <a:pPr algn="just">
              <a:lnSpc>
                <a:spcPct val="120000"/>
              </a:lnSpc>
            </a:pPr>
            <a:r>
              <a:rPr lang="en-US" sz="3600" dirty="0"/>
              <a:t>Những thực tại thiêng liêng này được coi là những vị thiên </a:t>
            </a:r>
            <a:r>
              <a:rPr lang="en-US" sz="3600" dirty="0" err="1"/>
              <a:t>thần</a:t>
            </a:r>
            <a:r>
              <a:rPr lang="en-US" sz="3600" dirty="0"/>
              <a:t> </a:t>
            </a:r>
            <a:r>
              <a:rPr lang="en-US" sz="3600" dirty="0" err="1"/>
              <a:t>sa</a:t>
            </a:r>
            <a:r>
              <a:rPr lang="en-US" sz="3600" dirty="0"/>
              <a:t> ngã và trở thành thù nghịch với Thiên Chúa. Chúng luôn tìm cách cám dỗ con người phản lại Thiên Chúa và chống đối Thiên Chúa.</a:t>
            </a:r>
          </a:p>
        </p:txBody>
      </p:sp>
      <p:pic>
        <p:nvPicPr>
          <p:cNvPr id="4" name="Picture 3" descr="https://sites.google.com/site/chuyenke7hoangtudianguc/_/rsrc/1510022518599/home/t2b4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3587" y="0"/>
            <a:ext cx="5658413" cy="6858000"/>
          </a:xfrm>
          <a:prstGeom prst="roundRect">
            <a:avLst/>
          </a:prstGeom>
          <a:noFill/>
          <a:ln>
            <a:noFill/>
          </a:ln>
          <a:scene3d>
            <a:camera prst="orthographicFront"/>
            <a:lightRig rig="threePt" dir="t"/>
          </a:scene3d>
          <a:sp3d>
            <a:bevelT prst="relaxedInset"/>
          </a:sp3d>
        </p:spPr>
      </p:pic>
    </p:spTree>
    <p:extLst>
      <p:ext uri="{BB962C8B-B14F-4D97-AF65-F5344CB8AC3E}">
        <p14:creationId xmlns:p14="http://schemas.microsoft.com/office/powerpoint/2010/main" val="158111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6533587" cy="6857999"/>
          </a:xfrm>
          <a:prstGeom prst="roundRect">
            <a:avLst/>
          </a:prstGeom>
          <a:solidFill>
            <a:schemeClr val="accent1">
              <a:lumMod val="20000"/>
              <a:lumOff val="80000"/>
            </a:schemeClr>
          </a:solidFill>
          <a:scene3d>
            <a:camera prst="orthographicFront"/>
            <a:lightRig rig="threePt" dir="t"/>
          </a:scene3d>
          <a:sp3d>
            <a:bevelT prst="relaxedInset"/>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20000"/>
              </a:lnSpc>
            </a:pPr>
            <a:r>
              <a:rPr lang="en-US" sz="4000" b="1" dirty="0">
                <a:solidFill>
                  <a:srgbClr val="FFC000"/>
                </a:solidFill>
              </a:rPr>
              <a:t>b. Bê-en-dê-bun là ai?</a:t>
            </a:r>
          </a:p>
          <a:p>
            <a:pPr algn="just">
              <a:lnSpc>
                <a:spcPct val="120000"/>
              </a:lnSpc>
            </a:pPr>
            <a:r>
              <a:rPr lang="en-US" sz="4000" dirty="0"/>
              <a:t>Trong truyền thống cổ xưa, Bê-en-dê-bun (Thần ruồi) là một trong 7 quỷ lớn thường được nhắc đến trong Thánh Kinh. Chúng tượng trưng cho thủ lãnh của 7 mối tội đầu:</a:t>
            </a:r>
          </a:p>
        </p:txBody>
      </p:sp>
      <p:pic>
        <p:nvPicPr>
          <p:cNvPr id="4" name="Picture 3" descr="https://sites.google.com/site/chuyenke7hoangtudianguc/_/rsrc/1510022518599/home/t2b4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3587" y="0"/>
            <a:ext cx="5658413" cy="6858000"/>
          </a:xfrm>
          <a:prstGeom prst="roundRect">
            <a:avLst/>
          </a:prstGeom>
          <a:noFill/>
          <a:ln>
            <a:noFill/>
          </a:ln>
          <a:scene3d>
            <a:camera prst="orthographicFront"/>
            <a:lightRig rig="threePt" dir="t"/>
          </a:scene3d>
          <a:sp3d>
            <a:bevelT prst="relaxedInset"/>
          </a:sp3d>
        </p:spPr>
      </p:pic>
    </p:spTree>
    <p:extLst>
      <p:ext uri="{BB962C8B-B14F-4D97-AF65-F5344CB8AC3E}">
        <p14:creationId xmlns:p14="http://schemas.microsoft.com/office/powerpoint/2010/main" val="391038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1609859"/>
            <a:ext cx="12192000" cy="5248140"/>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42950" lvl="0" indent="-742950" algn="just">
              <a:lnSpc>
                <a:spcPct val="120000"/>
              </a:lnSpc>
              <a:buFont typeface="+mj-lt"/>
              <a:buAutoNum type="arabicPeriod"/>
            </a:pPr>
            <a:r>
              <a:rPr lang="en-US" sz="3600" b="1"/>
              <a:t>“Lucifer”</a:t>
            </a:r>
            <a:r>
              <a:rPr lang="en-US" sz="3600"/>
              <a:t> gắn với tội kiêu ngạo, </a:t>
            </a:r>
          </a:p>
          <a:p>
            <a:pPr marL="742950" lvl="0" indent="-742950" algn="just">
              <a:lnSpc>
                <a:spcPct val="120000"/>
              </a:lnSpc>
              <a:buFont typeface="+mj-lt"/>
              <a:buAutoNum type="arabicPeriod"/>
            </a:pPr>
            <a:r>
              <a:rPr lang="en-US" sz="3600" b="1"/>
              <a:t>“Mammon”</a:t>
            </a:r>
            <a:r>
              <a:rPr lang="en-US" sz="3600"/>
              <a:t> gắn với tội tham lam, </a:t>
            </a:r>
          </a:p>
          <a:p>
            <a:pPr marL="742950" lvl="0" indent="-742950" algn="just">
              <a:lnSpc>
                <a:spcPct val="120000"/>
              </a:lnSpc>
              <a:buFont typeface="+mj-lt"/>
              <a:buAutoNum type="arabicPeriod"/>
            </a:pPr>
            <a:r>
              <a:rPr lang="en-US" sz="3600" b="1"/>
              <a:t>“Asmodeus”</a:t>
            </a:r>
            <a:r>
              <a:rPr lang="en-US" sz="3600"/>
              <a:t> gắn với tội dâm dục, </a:t>
            </a:r>
          </a:p>
          <a:p>
            <a:pPr marL="742950" lvl="0" indent="-742950" algn="just">
              <a:lnSpc>
                <a:spcPct val="120000"/>
              </a:lnSpc>
              <a:buFont typeface="+mj-lt"/>
              <a:buAutoNum type="arabicPeriod"/>
            </a:pPr>
            <a:r>
              <a:rPr lang="en-US" sz="3600" b="1"/>
              <a:t>“Behemoth”</a:t>
            </a:r>
            <a:r>
              <a:rPr lang="en-US" sz="3600"/>
              <a:t> gắn với tội hờn giận, thù hằn, </a:t>
            </a:r>
          </a:p>
          <a:p>
            <a:pPr marL="742950" lvl="0" indent="-742950" algn="just">
              <a:lnSpc>
                <a:spcPct val="120000"/>
              </a:lnSpc>
              <a:buFont typeface="+mj-lt"/>
              <a:buAutoNum type="arabicPeriod"/>
            </a:pPr>
            <a:r>
              <a:rPr lang="en-US" sz="3600" b="1">
                <a:solidFill>
                  <a:srgbClr val="FF0000"/>
                </a:solidFill>
              </a:rPr>
              <a:t>“Beelzebub”</a:t>
            </a:r>
            <a:r>
              <a:rPr lang="en-US" sz="3600">
                <a:solidFill>
                  <a:srgbClr val="FF0000"/>
                </a:solidFill>
              </a:rPr>
              <a:t> gắn với tội mê ăn uống, </a:t>
            </a:r>
          </a:p>
          <a:p>
            <a:pPr marL="742950" lvl="0" indent="-742950" algn="just">
              <a:lnSpc>
                <a:spcPct val="120000"/>
              </a:lnSpc>
              <a:buFont typeface="+mj-lt"/>
              <a:buAutoNum type="arabicPeriod"/>
            </a:pPr>
            <a:r>
              <a:rPr lang="en-US" sz="3600" b="1"/>
              <a:t>“Leviathan”</a:t>
            </a:r>
            <a:r>
              <a:rPr lang="en-US" sz="3600"/>
              <a:t> gắn với tội ghen ghét, đố kỵ, và </a:t>
            </a:r>
          </a:p>
          <a:p>
            <a:pPr marL="742950" indent="-742950" algn="just">
              <a:lnSpc>
                <a:spcPct val="120000"/>
              </a:lnSpc>
              <a:buFont typeface="+mj-lt"/>
              <a:buAutoNum type="arabicPeriod"/>
            </a:pPr>
            <a:r>
              <a:rPr lang="en-US" sz="3600" b="1"/>
              <a:t>“Belphegor”</a:t>
            </a:r>
            <a:r>
              <a:rPr lang="en-US" sz="3600"/>
              <a:t> gắn với tội lười biếng. </a:t>
            </a:r>
          </a:p>
        </p:txBody>
      </p:sp>
      <p:sp>
        <p:nvSpPr>
          <p:cNvPr id="6" name="Subtitle 2"/>
          <p:cNvSpPr txBox="1">
            <a:spLocks/>
          </p:cNvSpPr>
          <p:nvPr/>
        </p:nvSpPr>
        <p:spPr>
          <a:xfrm>
            <a:off x="0" y="-1"/>
            <a:ext cx="12192001" cy="1609860"/>
          </a:xfrm>
          <a:prstGeom prst="rect">
            <a:avLst/>
          </a:prstGeom>
          <a:solidFill>
            <a:schemeClr val="accent4">
              <a:lumMod val="20000"/>
              <a:lumOff val="80000"/>
            </a:schemeClr>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fontAlgn="base"/>
            <a:r>
              <a:rPr lang="vi-VN" sz="4400" b="1" dirty="0"/>
              <a:t>7 Con Quỷ Trong Kinh Thánh Tượng Trưng Cho </a:t>
            </a:r>
            <a:endParaRPr lang="en-US" sz="4400" b="1" dirty="0"/>
          </a:p>
          <a:p>
            <a:pPr fontAlgn="base"/>
            <a:r>
              <a:rPr lang="vi-VN" sz="4400" b="1" dirty="0"/>
              <a:t>7 Đại Tội Của Con Người</a:t>
            </a:r>
          </a:p>
        </p:txBody>
      </p:sp>
    </p:spTree>
    <p:extLst>
      <p:ext uri="{BB962C8B-B14F-4D97-AF65-F5344CB8AC3E}">
        <p14:creationId xmlns:p14="http://schemas.microsoft.com/office/powerpoint/2010/main" val="31064395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48475"/>
          </a:xfrm>
          <a:prstGeom prst="rect">
            <a:avLst/>
          </a:prstGeom>
        </p:spPr>
      </p:pic>
    </p:spTree>
    <p:extLst>
      <p:ext uri="{BB962C8B-B14F-4D97-AF65-F5344CB8AC3E}">
        <p14:creationId xmlns:p14="http://schemas.microsoft.com/office/powerpoint/2010/main" val="46813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5400" dirty="0"/>
              <a:t>   </a:t>
            </a:r>
            <a:r>
              <a:rPr lang="en-US" sz="5400" dirty="0" err="1"/>
              <a:t>Từ</a:t>
            </a:r>
            <a:r>
              <a:rPr lang="en-US" sz="5400" dirty="0"/>
              <a:t> đó Thánh Kinh coi </a:t>
            </a:r>
            <a:r>
              <a:rPr lang="en-US" sz="5400" dirty="0">
                <a:solidFill>
                  <a:srgbClr val="FF0000"/>
                </a:solidFill>
              </a:rPr>
              <a:t>Bê-en-dê-bun chính là thần ruồi</a:t>
            </a:r>
            <a:r>
              <a:rPr lang="en-US" sz="5400" dirty="0"/>
              <a:t>, một trong 7 quỷ cả đầy uy lực mà người Do Thái gán ghép cho Đức </a:t>
            </a:r>
            <a:r>
              <a:rPr lang="en-US" sz="5400" dirty="0" err="1"/>
              <a:t>Giêsu</a:t>
            </a:r>
            <a:r>
              <a:rPr lang="en-US" sz="5400" dirty="0"/>
              <a:t>. Đây là một </a:t>
            </a:r>
            <a:r>
              <a:rPr lang="en-US" sz="5400" dirty="0" err="1"/>
              <a:t>sự</a:t>
            </a:r>
            <a:r>
              <a:rPr lang="en-US" sz="5400" dirty="0"/>
              <a:t> </a:t>
            </a:r>
            <a:r>
              <a:rPr lang="en-US" sz="5400" dirty="0" err="1"/>
              <a:t>xúc</a:t>
            </a:r>
            <a:r>
              <a:rPr lang="en-US" sz="5400" dirty="0"/>
              <a:t> phạm nghiêm trọng không chỉ đối với một con người bình thường mà nhất là đối với Đấng được Thiên Chúa Cha sai đến. Đấng đó có khả năng xua trừ được ma quỷ, làm được những dấu lạ, chữa lành nhiều bệnh nhân…</a:t>
            </a:r>
          </a:p>
        </p:txBody>
      </p:sp>
    </p:spTree>
    <p:extLst>
      <p:ext uri="{BB962C8B-B14F-4D97-AF65-F5344CB8AC3E}">
        <p14:creationId xmlns:p14="http://schemas.microsoft.com/office/powerpoint/2010/main" val="1932252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850006"/>
            <a:ext cx="6393192" cy="6007994"/>
          </a:xfrm>
          <a:prstGeom prst="roundRect">
            <a:avLst/>
          </a:prstGeom>
          <a:solidFill>
            <a:srgbClr val="00B0F0"/>
          </a:solidFill>
          <a:scene3d>
            <a:camera prst="orthographicFront"/>
            <a:lightRig rig="threePt" dir="t"/>
          </a:scene3d>
          <a:sp3d>
            <a:bevelT w="139700" prst="cross"/>
          </a:sp3d>
        </p:spPr>
        <p:txBody>
          <a:bodyPr vert="horz" lIns="91440" tIns="45720" rIns="91440" bIns="45720" rtlCol="0" anchor="ct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r>
              <a:rPr lang="en-US" sz="4800" b="1" dirty="0">
                <a:solidFill>
                  <a:srgbClr val="990099"/>
                </a:solidFill>
              </a:rPr>
              <a:t>1/.ĐG </a:t>
            </a:r>
            <a:r>
              <a:rPr lang="en-US" sz="4800" b="1" dirty="0" err="1">
                <a:solidFill>
                  <a:srgbClr val="990099"/>
                </a:solidFill>
              </a:rPr>
              <a:t>chữa</a:t>
            </a:r>
            <a:r>
              <a:rPr lang="en-US" sz="4800" b="1" dirty="0">
                <a:solidFill>
                  <a:srgbClr val="990099"/>
                </a:solidFill>
              </a:rPr>
              <a:t> </a:t>
            </a:r>
            <a:r>
              <a:rPr lang="en-US" sz="4800" b="1" dirty="0" err="1">
                <a:solidFill>
                  <a:srgbClr val="990099"/>
                </a:solidFill>
              </a:rPr>
              <a:t>người</a:t>
            </a:r>
            <a:r>
              <a:rPr lang="en-US" sz="4800" b="1" dirty="0">
                <a:solidFill>
                  <a:srgbClr val="990099"/>
                </a:solidFill>
              </a:rPr>
              <a:t> </a:t>
            </a:r>
            <a:r>
              <a:rPr lang="en-US" sz="4800" b="1" dirty="0" err="1">
                <a:solidFill>
                  <a:srgbClr val="990099"/>
                </a:solidFill>
              </a:rPr>
              <a:t>bại</a:t>
            </a:r>
            <a:r>
              <a:rPr lang="en-US" sz="4800" b="1" dirty="0">
                <a:solidFill>
                  <a:srgbClr val="990099"/>
                </a:solidFill>
              </a:rPr>
              <a:t> </a:t>
            </a:r>
            <a:r>
              <a:rPr lang="en-US" sz="4800" b="1" dirty="0" err="1">
                <a:solidFill>
                  <a:srgbClr val="990099"/>
                </a:solidFill>
              </a:rPr>
              <a:t>tay</a:t>
            </a:r>
            <a:r>
              <a:rPr lang="en-US" sz="4800" b="1" dirty="0">
                <a:solidFill>
                  <a:srgbClr val="990099"/>
                </a:solidFill>
              </a:rPr>
              <a:t> (Mc 3,1-6)</a:t>
            </a:r>
            <a:endParaRPr lang="en-US" sz="4800" dirty="0">
              <a:solidFill>
                <a:srgbClr val="990099"/>
              </a:solidFill>
            </a:endParaRPr>
          </a:p>
          <a:p>
            <a:pPr marL="571500" lvl="0" indent="-571500" algn="just">
              <a:buFont typeface="Wingdings" panose="05000000000000000000" pitchFamily="2" charset="2"/>
              <a:buChar char="v"/>
            </a:pPr>
            <a:r>
              <a:rPr lang="en-US" sz="4800" dirty="0"/>
              <a:t>Chữa người này trong </a:t>
            </a:r>
            <a:r>
              <a:rPr lang="en-US" sz="4800" dirty="0" err="1"/>
              <a:t>ngày</a:t>
            </a:r>
            <a:r>
              <a:rPr lang="en-US" sz="4800" dirty="0"/>
              <a:t> </a:t>
            </a:r>
            <a:r>
              <a:rPr lang="en-US" sz="4800" dirty="0" err="1"/>
              <a:t>sa-bát</a:t>
            </a:r>
            <a:endParaRPr lang="en-US" sz="4800" dirty="0"/>
          </a:p>
          <a:p>
            <a:pPr marL="571500" lvl="0" indent="-571500" algn="just">
              <a:buFont typeface="Wingdings" panose="05000000000000000000" pitchFamily="2" charset="2"/>
              <a:buChar char="v"/>
            </a:pPr>
            <a:r>
              <a:rPr lang="en-US" sz="4800" dirty="0"/>
              <a:t>Lời giải thích của ĐG</a:t>
            </a:r>
          </a:p>
          <a:p>
            <a:pPr marL="571500" lvl="0" indent="-571500" algn="just">
              <a:buFont typeface="Wingdings" panose="05000000000000000000" pitchFamily="2" charset="2"/>
              <a:buChar char="v"/>
            </a:pPr>
            <a:r>
              <a:rPr lang="en-US" sz="4800" dirty="0"/>
              <a:t>Phản ứng của </a:t>
            </a:r>
            <a:r>
              <a:rPr lang="en-US" sz="4800" dirty="0" err="1"/>
              <a:t>nhóm</a:t>
            </a:r>
            <a:r>
              <a:rPr lang="en-US" sz="4800" dirty="0"/>
              <a:t> </a:t>
            </a:r>
            <a:r>
              <a:rPr lang="en-US" sz="4800" dirty="0" err="1"/>
              <a:t>Pha</a:t>
            </a:r>
            <a:r>
              <a:rPr lang="en-US" sz="4800" dirty="0"/>
              <a:t>-</a:t>
            </a:r>
            <a:r>
              <a:rPr lang="en-US" sz="4800" dirty="0" err="1"/>
              <a:t>ri</a:t>
            </a:r>
            <a:r>
              <a:rPr lang="en-US" sz="4800" dirty="0"/>
              <a:t>-</a:t>
            </a:r>
            <a:r>
              <a:rPr lang="en-US" sz="4800" dirty="0" err="1"/>
              <a:t>sê</a:t>
            </a:r>
            <a:r>
              <a:rPr lang="en-US" sz="4800" dirty="0"/>
              <a:t>-ô và </a:t>
            </a:r>
            <a:r>
              <a:rPr lang="en-US" sz="4800" dirty="0" err="1"/>
              <a:t>phe</a:t>
            </a:r>
            <a:r>
              <a:rPr lang="en-US" sz="4800" dirty="0"/>
              <a:t> </a:t>
            </a:r>
            <a:r>
              <a:rPr lang="en-US" sz="4800" dirty="0" err="1"/>
              <a:t>Hê-rô-đê</a:t>
            </a:r>
            <a:r>
              <a:rPr lang="en-US" sz="4800" dirty="0"/>
              <a:t>: tìm cách giết ĐG</a:t>
            </a:r>
          </a:p>
        </p:txBody>
      </p:sp>
      <p:sp>
        <p:nvSpPr>
          <p:cNvPr id="4" name="Title 1"/>
          <p:cNvSpPr txBox="1">
            <a:spLocks/>
          </p:cNvSpPr>
          <p:nvPr/>
        </p:nvSpPr>
        <p:spPr>
          <a:xfrm>
            <a:off x="0" y="0"/>
            <a:ext cx="12192000" cy="850005"/>
          </a:xfrm>
          <a:prstGeom prst="roundRect">
            <a:avLst/>
          </a:prstGeom>
          <a:solidFill>
            <a:schemeClr val="accent2">
              <a:lumMod val="40000"/>
              <a:lumOff val="60000"/>
            </a:schemeClr>
          </a:solidFill>
          <a:scene3d>
            <a:camera prst="orthographicFront"/>
            <a:lightRig rig="threePt" dir="t"/>
          </a:scene3d>
          <a:sp3d>
            <a:bevelT w="139700" prst="cross"/>
          </a:sp3d>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800" b="1" dirty="0">
                <a:solidFill>
                  <a:srgbClr val="0070C0"/>
                </a:solidFill>
              </a:rPr>
              <a:t>Hoạt Động Của ĐG </a:t>
            </a:r>
            <a:r>
              <a:rPr lang="en-US" sz="4800" b="1" dirty="0" err="1">
                <a:solidFill>
                  <a:srgbClr val="0070C0"/>
                </a:solidFill>
              </a:rPr>
              <a:t>Tại</a:t>
            </a:r>
            <a:r>
              <a:rPr lang="en-US" sz="4800" b="1" dirty="0">
                <a:solidFill>
                  <a:srgbClr val="0070C0"/>
                </a:solidFill>
              </a:rPr>
              <a:t> Ga-li-</a:t>
            </a:r>
            <a:r>
              <a:rPr lang="en-US" sz="4800" b="1" dirty="0" err="1">
                <a:solidFill>
                  <a:srgbClr val="0070C0"/>
                </a:solidFill>
              </a:rPr>
              <a:t>lê</a:t>
            </a:r>
            <a:endParaRPr lang="en-US" sz="4800" dirty="0">
              <a:solidFill>
                <a:srgbClr val="0070C0"/>
              </a:solidFill>
            </a:endParaRPr>
          </a:p>
        </p:txBody>
      </p:sp>
      <p:pic>
        <p:nvPicPr>
          <p:cNvPr id="5122" name="Picture 2" descr="Hình ảnh có liên qu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3191" y="850005"/>
            <a:ext cx="5799224" cy="6007995"/>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39886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chemeClr val="accent1">
              <a:lumMod val="20000"/>
              <a:lumOff val="80000"/>
            </a:schemeClr>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4800"/>
              <a:t>là Đấng lẽ ra người Do Thái phải nhận biết đó là Đấng Thiên sai chứ không chỉ là một con người tầm thường và nhất là không phải một người bị quỷ ám, hoặc dùng phép quỷ mà trừ quỷ. Câu trả lời của Đức Giêsu cho thấy người Do Thái đương thời quá cứng lòng và mang nặng thành kiến cũng như đầy ác cảm đối với những việc làm của Đức Giêsu và với chính con người của Đức Giêsu.</a:t>
            </a:r>
            <a:endParaRPr lang="en-US" sz="4800" dirty="0"/>
          </a:p>
        </p:txBody>
      </p:sp>
    </p:spTree>
    <p:extLst>
      <p:ext uri="{BB962C8B-B14F-4D97-AF65-F5344CB8AC3E}">
        <p14:creationId xmlns:p14="http://schemas.microsoft.com/office/powerpoint/2010/main" val="20592922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chemeClr val="accent1">
              <a:lumMod val="20000"/>
              <a:lumOff val="80000"/>
            </a:schemeClr>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10000"/>
              </a:lnSpc>
            </a:pPr>
            <a:r>
              <a:rPr lang="en-US" sz="4800" b="1" dirty="0">
                <a:solidFill>
                  <a:srgbClr val="FFC000"/>
                </a:solidFill>
              </a:rPr>
              <a:t>c. ĐG Đấng chiến </a:t>
            </a:r>
            <a:r>
              <a:rPr lang="en-US" sz="4800" b="1" dirty="0" err="1">
                <a:solidFill>
                  <a:srgbClr val="FFC000"/>
                </a:solidFill>
              </a:rPr>
              <a:t>thắng</a:t>
            </a:r>
            <a:r>
              <a:rPr lang="en-US" sz="4800" b="1" dirty="0">
                <a:solidFill>
                  <a:srgbClr val="FFC000"/>
                </a:solidFill>
              </a:rPr>
              <a:t> Sa-tan và ma quỷ</a:t>
            </a:r>
          </a:p>
          <a:p>
            <a:pPr algn="just">
              <a:lnSpc>
                <a:spcPct val="110000"/>
              </a:lnSpc>
            </a:pPr>
            <a:r>
              <a:rPr lang="en-US" sz="4800" dirty="0"/>
              <a:t>	Cũng qua đoạn Tin Mừng trên đây </a:t>
            </a:r>
            <a:r>
              <a:rPr lang="en-US" sz="4800" dirty="0" err="1"/>
              <a:t>Đức</a:t>
            </a:r>
            <a:r>
              <a:rPr lang="en-US" sz="4800" dirty="0"/>
              <a:t> </a:t>
            </a:r>
            <a:r>
              <a:rPr lang="en-US" sz="4800" dirty="0" err="1"/>
              <a:t>Giê-su</a:t>
            </a:r>
            <a:r>
              <a:rPr lang="en-US" sz="4800" dirty="0"/>
              <a:t> </a:t>
            </a:r>
            <a:r>
              <a:rPr lang="en-US" sz="4800" dirty="0" err="1"/>
              <a:t>Đấng</a:t>
            </a:r>
            <a:r>
              <a:rPr lang="en-US" sz="4800" dirty="0"/>
              <a:t> </a:t>
            </a:r>
            <a:r>
              <a:rPr lang="en-US" sz="4800" dirty="0" err="1"/>
              <a:t>Thiên</a:t>
            </a:r>
            <a:r>
              <a:rPr lang="en-US" sz="4800" dirty="0"/>
              <a:t> Sai của Thiên Chúa, Đấng thân chinh chống </a:t>
            </a:r>
            <a:r>
              <a:rPr lang="en-US" sz="4800" dirty="0" err="1"/>
              <a:t>lại</a:t>
            </a:r>
            <a:r>
              <a:rPr lang="en-US" sz="4800" dirty="0"/>
              <a:t> Sa-tan và đã luôn thắng nó trong suốt cuộc đời trần thế, </a:t>
            </a:r>
            <a:r>
              <a:rPr lang="en-US" sz="4800" dirty="0" err="1"/>
              <a:t>Đức</a:t>
            </a:r>
            <a:r>
              <a:rPr lang="en-US" sz="4800" dirty="0"/>
              <a:t> </a:t>
            </a:r>
            <a:r>
              <a:rPr lang="en-US" sz="4800" dirty="0" err="1"/>
              <a:t>Giê-su</a:t>
            </a:r>
            <a:r>
              <a:rPr lang="en-US" sz="4800" dirty="0"/>
              <a:t> đã nhiều lần chạm trán với ma quỷ khi chúng ám hại con người, xâm nhập vào con người. </a:t>
            </a:r>
          </a:p>
        </p:txBody>
      </p:sp>
    </p:spTree>
    <p:extLst>
      <p:ext uri="{BB962C8B-B14F-4D97-AF65-F5344CB8AC3E}">
        <p14:creationId xmlns:p14="http://schemas.microsoft.com/office/powerpoint/2010/main" val="8309672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chemeClr val="accent1">
              <a:lumMod val="20000"/>
              <a:lumOff val="80000"/>
            </a:schemeClr>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10000"/>
              </a:lnSpc>
            </a:pPr>
            <a:r>
              <a:rPr lang="en-US" sz="5400" dirty="0"/>
              <a:t>Nhưng chúng luôn thất bại trước bàn tay uy quyền của </a:t>
            </a:r>
            <a:r>
              <a:rPr lang="en-US" sz="5400" dirty="0" err="1"/>
              <a:t>Đức</a:t>
            </a:r>
            <a:r>
              <a:rPr lang="en-US" sz="5400" dirty="0"/>
              <a:t> </a:t>
            </a:r>
            <a:r>
              <a:rPr lang="en-US" sz="5400" dirty="0" err="1"/>
              <a:t>Giê-su</a:t>
            </a:r>
            <a:r>
              <a:rPr lang="en-US" sz="5400" dirty="0"/>
              <a:t>, chúng phải xuất ra khỏi những người bị chúng ám hại (Mc 1, 23-27; Mc 5, 1-20; Mc 7, 25-30; Mc 9,14-29; Mt 12,22…). Việc xua trừ ma quỷ nơi </a:t>
            </a:r>
            <a:r>
              <a:rPr lang="en-US" sz="5400" dirty="0" err="1"/>
              <a:t>Đức</a:t>
            </a:r>
            <a:r>
              <a:rPr lang="en-US" sz="5400" dirty="0"/>
              <a:t> </a:t>
            </a:r>
            <a:r>
              <a:rPr lang="en-US" sz="5400" dirty="0" err="1"/>
              <a:t>Giê-su</a:t>
            </a:r>
            <a:r>
              <a:rPr lang="en-US" sz="5400" dirty="0"/>
              <a:t> là dấu cho thấy Nước Thiên Chúa đã đến gần. </a:t>
            </a:r>
          </a:p>
        </p:txBody>
      </p:sp>
    </p:spTree>
    <p:extLst>
      <p:ext uri="{BB962C8B-B14F-4D97-AF65-F5344CB8AC3E}">
        <p14:creationId xmlns:p14="http://schemas.microsoft.com/office/powerpoint/2010/main" val="2034598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l">
              <a:lnSpc>
                <a:spcPct val="107000"/>
              </a:lnSpc>
              <a:spcBef>
                <a:spcPts val="750"/>
              </a:spcBef>
              <a:spcAft>
                <a:spcPts val="750"/>
              </a:spcAft>
              <a:buNone/>
            </a:pP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6/.</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thật</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ĐG  (Mc 3,31-35).</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31</a:t>
            </a:r>
            <a:r>
              <a:rPr lang="en-US" sz="4400" dirty="0">
                <a:solidFill>
                  <a:srgbClr val="333333"/>
                </a:solidFill>
                <a:effectLst/>
                <a:latin typeface="Times New Roman" panose="02020603050405020304" pitchFamily="18" charset="0"/>
                <a:ea typeface="Times New Roman" panose="02020603050405020304" pitchFamily="18" charset="0"/>
              </a:rPr>
              <a:t>Mẹ và anh em Đức Giê-su đến, đứng ở ngoài, cho gọi Người ra. </a:t>
            </a:r>
            <a:r>
              <a:rPr lang="en-US" sz="4400" baseline="30000" dirty="0">
                <a:solidFill>
                  <a:srgbClr val="FF0000"/>
                </a:solidFill>
                <a:effectLst/>
                <a:latin typeface="Times New Roman" panose="02020603050405020304" pitchFamily="18" charset="0"/>
                <a:ea typeface="Times New Roman" panose="02020603050405020304" pitchFamily="18" charset="0"/>
              </a:rPr>
              <a:t>32</a:t>
            </a:r>
            <a:r>
              <a:rPr lang="en-US" sz="4400" dirty="0">
                <a:solidFill>
                  <a:srgbClr val="333333"/>
                </a:solidFill>
                <a:effectLst/>
                <a:latin typeface="Times New Roman" panose="02020603050405020304" pitchFamily="18" charset="0"/>
                <a:ea typeface="Times New Roman" panose="02020603050405020304" pitchFamily="18" charset="0"/>
              </a:rPr>
              <a:t>Lúc ấy, đám đông đang ngồi chung quanh Người. Có kẻ nói với Người rằng : “Thưa Thầy, có mẹ và anh em chị em Thầy ở ngoài kia đang tìm Thầy !” </a:t>
            </a:r>
            <a:r>
              <a:rPr lang="en-US" sz="4400" baseline="30000" dirty="0">
                <a:solidFill>
                  <a:srgbClr val="FF0000"/>
                </a:solidFill>
                <a:effectLst/>
                <a:latin typeface="Times New Roman" panose="02020603050405020304" pitchFamily="18" charset="0"/>
                <a:ea typeface="Times New Roman" panose="02020603050405020304" pitchFamily="18" charset="0"/>
              </a:rPr>
              <a:t>33</a:t>
            </a:r>
            <a:r>
              <a:rPr lang="en-US" sz="4400" dirty="0">
                <a:solidFill>
                  <a:srgbClr val="333333"/>
                </a:solidFill>
                <a:effectLst/>
                <a:latin typeface="Times New Roman" panose="02020603050405020304" pitchFamily="18" charset="0"/>
                <a:ea typeface="Times New Roman" panose="02020603050405020304" pitchFamily="18" charset="0"/>
              </a:rPr>
              <a:t>Nhưng Người đáp lại : “Ai là mẹ tôi ? Ai là anh em tôi ?” </a:t>
            </a:r>
            <a:r>
              <a:rPr lang="en-US" sz="4400" baseline="30000" dirty="0">
                <a:solidFill>
                  <a:srgbClr val="FF0000"/>
                </a:solidFill>
                <a:effectLst/>
                <a:latin typeface="Times New Roman" panose="02020603050405020304" pitchFamily="18" charset="0"/>
                <a:ea typeface="Times New Roman" panose="02020603050405020304" pitchFamily="18" charset="0"/>
              </a:rPr>
              <a:t>34</a:t>
            </a:r>
            <a:r>
              <a:rPr lang="en-US" sz="4400" dirty="0">
                <a:solidFill>
                  <a:srgbClr val="333333"/>
                </a:solidFill>
                <a:effectLst/>
                <a:latin typeface="Times New Roman" panose="02020603050405020304" pitchFamily="18" charset="0"/>
                <a:ea typeface="Times New Roman" panose="02020603050405020304" pitchFamily="18" charset="0"/>
              </a:rPr>
              <a:t>Rồi Người rảo mắt nhìn những kẻ ngồi chung quanh và nói : “Đây là mẹ tôi, đây là anh em tôi. </a:t>
            </a:r>
            <a:r>
              <a:rPr lang="en-US" sz="4400" baseline="30000" dirty="0">
                <a:solidFill>
                  <a:srgbClr val="FF0000"/>
                </a:solidFill>
                <a:effectLst/>
                <a:latin typeface="Times New Roman" panose="02020603050405020304" pitchFamily="18" charset="0"/>
                <a:ea typeface="Times New Roman" panose="02020603050405020304" pitchFamily="18" charset="0"/>
              </a:rPr>
              <a:t>35</a:t>
            </a:r>
            <a:r>
              <a:rPr lang="en-US" sz="4400" dirty="0">
                <a:solidFill>
                  <a:srgbClr val="333333"/>
                </a:solidFill>
                <a:effectLst/>
                <a:latin typeface="Times New Roman" panose="02020603050405020304" pitchFamily="18" charset="0"/>
                <a:ea typeface="Times New Roman" panose="02020603050405020304" pitchFamily="18" charset="0"/>
              </a:rPr>
              <a:t>Ai thi hành ý muốn của Thiên Chúa, người ấy là anh em chị em tôi, là mẹ tôi.”</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070343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Lumo Twitter પર: &amp;quot;&amp;#39;A crowd was sitting around him, and they told him, “Your  mother and brothers are outside looking for you.” “Who are my mother and my  brothers?” he asked. Then">
            <a:extLst>
              <a:ext uri="{FF2B5EF4-FFF2-40B4-BE49-F238E27FC236}">
                <a16:creationId xmlns:a16="http://schemas.microsoft.com/office/drawing/2014/main" xmlns="" id="{DE8F457F-351B-45BD-8E10-D95A73DFF5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237" y="0"/>
            <a:ext cx="11180763" cy="6858000"/>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xmlns="" id="{38B08296-52B6-4486-95AF-F465841FEC4F}"/>
              </a:ext>
            </a:extLst>
          </p:cNvPr>
          <p:cNvSpPr/>
          <p:nvPr/>
        </p:nvSpPr>
        <p:spPr>
          <a:xfrm>
            <a:off x="0" y="0"/>
            <a:ext cx="2504661" cy="6858000"/>
          </a:xfrm>
          <a:prstGeom prst="roundRect">
            <a:avLst/>
          </a:prstGeom>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i="1" dirty="0">
                <a:solidFill>
                  <a:srgbClr val="FFFF00"/>
                </a:solidFill>
                <a:effectLst/>
                <a:latin typeface="Times New Roman" panose="02020603050405020304" pitchFamily="18" charset="0"/>
                <a:ea typeface="Times New Roman" panose="02020603050405020304" pitchFamily="18" charset="0"/>
              </a:rPr>
              <a:t>Ai thi hành ý muốn của Thiên Chúa, người ấy là anh em chị em tôi, là mẹ tôi.”</a:t>
            </a:r>
            <a:endParaRPr lang="en-US" sz="4000" b="1" i="1" dirty="0">
              <a:solidFill>
                <a:srgbClr val="FFFF00"/>
              </a:solidFill>
            </a:endParaRPr>
          </a:p>
        </p:txBody>
      </p:sp>
    </p:spTree>
    <p:extLst>
      <p:ext uri="{BB962C8B-B14F-4D97-AF65-F5344CB8AC3E}">
        <p14:creationId xmlns:p14="http://schemas.microsoft.com/office/powerpoint/2010/main" val="2751988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ircle(in)">
                                      <p:cBhvr>
                                        <p:cTn id="7"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6248BF-8282-4ABE-A4CE-11F837758862}"/>
              </a:ext>
            </a:extLst>
          </p:cNvPr>
          <p:cNvSpPr>
            <a:spLocks noGrp="1"/>
          </p:cNvSpPr>
          <p:nvPr>
            <p:ph type="title"/>
          </p:nvPr>
        </p:nvSpPr>
        <p:spPr>
          <a:xfrm>
            <a:off x="0" y="0"/>
            <a:ext cx="12192000" cy="1544320"/>
          </a:xfrm>
          <a:prstGeom prst="roundRect">
            <a:avLst/>
          </a:prstGeom>
          <a:solidFill>
            <a:srgbClr val="FFFF00"/>
          </a:solidFill>
          <a:scene3d>
            <a:camera prst="orthographicFront"/>
            <a:lightRig rig="threePt" dir="t"/>
          </a:scene3d>
          <a:sp3d>
            <a:bevelT prst="relaxedInset"/>
          </a:sp3d>
        </p:spPr>
        <p:txBody>
          <a:bodyPr>
            <a:normAutofit/>
          </a:bodyPr>
          <a:lstStyle/>
          <a:p>
            <a:pPr algn="ctr"/>
            <a:r>
              <a:rPr lang="en-US" sz="6000" b="1" dirty="0" err="1">
                <a:solidFill>
                  <a:srgbClr val="FF0000"/>
                </a:solidFill>
              </a:rPr>
              <a:t>Tóm</a:t>
            </a:r>
            <a:r>
              <a:rPr lang="en-US" sz="6000" b="1" dirty="0">
                <a:solidFill>
                  <a:srgbClr val="FF0000"/>
                </a:solidFill>
              </a:rPr>
              <a:t> </a:t>
            </a:r>
            <a:r>
              <a:rPr lang="en-US" sz="6000" b="1" dirty="0" err="1">
                <a:solidFill>
                  <a:srgbClr val="FF0000"/>
                </a:solidFill>
              </a:rPr>
              <a:t>Kết</a:t>
            </a:r>
            <a:r>
              <a:rPr lang="en-US" sz="6000" b="1" dirty="0">
                <a:solidFill>
                  <a:srgbClr val="FF0000"/>
                </a:solidFill>
              </a:rPr>
              <a:t> </a:t>
            </a:r>
            <a:r>
              <a:rPr lang="en-US" sz="6000" b="1" dirty="0" err="1">
                <a:solidFill>
                  <a:srgbClr val="FF0000"/>
                </a:solidFill>
              </a:rPr>
              <a:t>Chương</a:t>
            </a:r>
            <a:r>
              <a:rPr lang="en-US" sz="6000" b="1" dirty="0">
                <a:solidFill>
                  <a:srgbClr val="FF0000"/>
                </a:solidFill>
              </a:rPr>
              <a:t> 3</a:t>
            </a:r>
          </a:p>
        </p:txBody>
      </p:sp>
      <p:sp>
        <p:nvSpPr>
          <p:cNvPr id="3" name="Content Placeholder 2">
            <a:extLst>
              <a:ext uri="{FF2B5EF4-FFF2-40B4-BE49-F238E27FC236}">
                <a16:creationId xmlns:a16="http://schemas.microsoft.com/office/drawing/2014/main" xmlns="" id="{91406F5D-32F1-4829-90C4-D234EFBF77BE}"/>
              </a:ext>
            </a:extLst>
          </p:cNvPr>
          <p:cNvSpPr>
            <a:spLocks noGrp="1"/>
          </p:cNvSpPr>
          <p:nvPr>
            <p:ph idx="1"/>
          </p:nvPr>
        </p:nvSpPr>
        <p:spPr>
          <a:xfrm>
            <a:off x="0" y="1544320"/>
            <a:ext cx="12192000" cy="4632643"/>
          </a:xfrm>
          <a:prstGeom prst="roundRect">
            <a:avLst/>
          </a:prstGeom>
          <a:solidFill>
            <a:srgbClr val="00B0F0"/>
          </a:solidFill>
          <a:scene3d>
            <a:camera prst="orthographicFront"/>
            <a:lightRig rig="threePt" dir="t"/>
          </a:scene3d>
          <a:sp3d>
            <a:bevelT prst="relaxedInset"/>
          </a:sp3d>
        </p:spPr>
        <p:txBody>
          <a:bodyPr anchor="ctr">
            <a:normAutofit/>
          </a:bodyPr>
          <a:lstStyle/>
          <a:p>
            <a:pPr marL="0" indent="0">
              <a:buNone/>
            </a:pPr>
            <a:r>
              <a:rPr lang="en-US" sz="3600" dirty="0"/>
              <a:t>	1/. </a:t>
            </a:r>
            <a:r>
              <a:rPr lang="en-US" sz="3600" dirty="0" err="1"/>
              <a:t>Chữa</a:t>
            </a:r>
            <a:r>
              <a:rPr lang="en-US" sz="3600" dirty="0"/>
              <a:t> </a:t>
            </a:r>
            <a:r>
              <a:rPr lang="en-US" sz="3600" dirty="0" err="1"/>
              <a:t>người</a:t>
            </a:r>
            <a:r>
              <a:rPr lang="en-US" sz="3600" dirty="0"/>
              <a:t> </a:t>
            </a:r>
            <a:r>
              <a:rPr lang="en-US" sz="3600" dirty="0" err="1"/>
              <a:t>bại</a:t>
            </a:r>
            <a:r>
              <a:rPr lang="en-US" sz="3600" dirty="0"/>
              <a:t> </a:t>
            </a:r>
            <a:r>
              <a:rPr lang="en-US" sz="3600" dirty="0" err="1"/>
              <a:t>tay</a:t>
            </a:r>
            <a:r>
              <a:rPr lang="en-US" sz="3600" dirty="0"/>
              <a:t>.</a:t>
            </a:r>
          </a:p>
          <a:p>
            <a:pPr marL="0" indent="0">
              <a:buNone/>
            </a:pPr>
            <a:r>
              <a:rPr lang="en-US" sz="3600" dirty="0"/>
              <a:t>	2/. </a:t>
            </a:r>
            <a:r>
              <a:rPr lang="en-US" sz="3600" dirty="0" err="1"/>
              <a:t>Đức</a:t>
            </a:r>
            <a:r>
              <a:rPr lang="en-US" sz="3600" dirty="0"/>
              <a:t> </a:t>
            </a:r>
            <a:r>
              <a:rPr lang="en-US" sz="3600" dirty="0" err="1"/>
              <a:t>Giê-su</a:t>
            </a:r>
            <a:r>
              <a:rPr lang="en-US" sz="3600" dirty="0"/>
              <a:t> </a:t>
            </a:r>
            <a:r>
              <a:rPr lang="en-US" sz="3600" dirty="0" err="1"/>
              <a:t>xót</a:t>
            </a:r>
            <a:r>
              <a:rPr lang="en-US" sz="3600" dirty="0"/>
              <a:t> </a:t>
            </a:r>
            <a:r>
              <a:rPr lang="en-US" sz="3600" dirty="0" err="1"/>
              <a:t>thương</a:t>
            </a:r>
            <a:r>
              <a:rPr lang="en-US" sz="3600" dirty="0"/>
              <a:t> </a:t>
            </a:r>
            <a:r>
              <a:rPr lang="en-US" sz="3600" dirty="0" err="1"/>
              <a:t>dân</a:t>
            </a:r>
            <a:r>
              <a:rPr lang="en-US" sz="3600" dirty="0"/>
              <a:t> </a:t>
            </a:r>
            <a:r>
              <a:rPr lang="en-US" sz="3600" dirty="0" err="1"/>
              <a:t>chúng</a:t>
            </a:r>
            <a:r>
              <a:rPr lang="en-US" sz="3600" dirty="0"/>
              <a:t>.</a:t>
            </a:r>
          </a:p>
          <a:p>
            <a:pPr marL="0" indent="0">
              <a:buNone/>
            </a:pPr>
            <a:r>
              <a:rPr lang="en-US" sz="3600" dirty="0"/>
              <a:t>	3/. </a:t>
            </a:r>
            <a:r>
              <a:rPr lang="en-US" sz="3600" dirty="0" err="1"/>
              <a:t>Chọn</a:t>
            </a:r>
            <a:r>
              <a:rPr lang="en-US" sz="3600" dirty="0"/>
              <a:t> </a:t>
            </a:r>
            <a:r>
              <a:rPr lang="en-US" sz="3600" dirty="0" err="1"/>
              <a:t>nhóm</a:t>
            </a:r>
            <a:r>
              <a:rPr lang="en-US" sz="3600" dirty="0"/>
              <a:t> 12.</a:t>
            </a:r>
          </a:p>
          <a:p>
            <a:pPr marL="0" indent="0">
              <a:buNone/>
            </a:pPr>
            <a:r>
              <a:rPr lang="en-US" sz="3600" dirty="0"/>
              <a:t>	4/. </a:t>
            </a:r>
            <a:r>
              <a:rPr lang="en-US" sz="3600" dirty="0" err="1"/>
              <a:t>Đức</a:t>
            </a:r>
            <a:r>
              <a:rPr lang="en-US" sz="3600" dirty="0"/>
              <a:t> </a:t>
            </a:r>
            <a:r>
              <a:rPr lang="en-US" sz="3600" dirty="0" err="1"/>
              <a:t>Giê-su</a:t>
            </a:r>
            <a:r>
              <a:rPr lang="en-US" sz="3600" dirty="0"/>
              <a:t> </a:t>
            </a:r>
            <a:r>
              <a:rPr lang="en-US" sz="3600" dirty="0" err="1"/>
              <a:t>bị</a:t>
            </a:r>
            <a:r>
              <a:rPr lang="en-US" sz="3600" dirty="0"/>
              <a:t> </a:t>
            </a:r>
            <a:r>
              <a:rPr lang="en-US" sz="3600" dirty="0" err="1"/>
              <a:t>thân</a:t>
            </a:r>
            <a:r>
              <a:rPr lang="en-US" sz="3600" dirty="0"/>
              <a:t> </a:t>
            </a:r>
            <a:r>
              <a:rPr lang="en-US" sz="3600" dirty="0" err="1"/>
              <a:t>nhân</a:t>
            </a:r>
            <a:r>
              <a:rPr lang="en-US" sz="3600" dirty="0"/>
              <a:t> </a:t>
            </a:r>
            <a:r>
              <a:rPr lang="en-US" sz="3600" dirty="0" err="1"/>
              <a:t>và</a:t>
            </a:r>
            <a:r>
              <a:rPr lang="en-US" sz="3600" dirty="0"/>
              <a:t> </a:t>
            </a:r>
            <a:r>
              <a:rPr lang="en-US" sz="3600" dirty="0" err="1"/>
              <a:t>các</a:t>
            </a:r>
            <a:r>
              <a:rPr lang="en-US" sz="3600" dirty="0"/>
              <a:t> </a:t>
            </a:r>
            <a:r>
              <a:rPr lang="en-US" sz="3600" dirty="0" err="1"/>
              <a:t>kinh</a:t>
            </a:r>
            <a:r>
              <a:rPr lang="en-US" sz="3600" dirty="0"/>
              <a:t> </a:t>
            </a:r>
            <a:r>
              <a:rPr lang="en-US" sz="3600" dirty="0" err="1"/>
              <a:t>sư</a:t>
            </a:r>
            <a:r>
              <a:rPr lang="en-US" sz="3600" dirty="0"/>
              <a:t> </a:t>
            </a:r>
            <a:r>
              <a:rPr lang="en-US" sz="3600" dirty="0" err="1"/>
              <a:t>xúc</a:t>
            </a:r>
            <a:r>
              <a:rPr lang="en-US" sz="3600" dirty="0"/>
              <a:t> </a:t>
            </a:r>
            <a:r>
              <a:rPr lang="en-US" sz="3600" dirty="0" err="1"/>
              <a:t>phạm</a:t>
            </a:r>
            <a:r>
              <a:rPr lang="en-US" sz="3600" dirty="0"/>
              <a:t>.</a:t>
            </a:r>
          </a:p>
          <a:p>
            <a:pPr marL="0" indent="0">
              <a:buNone/>
            </a:pPr>
            <a:r>
              <a:rPr lang="en-US" sz="3600" dirty="0"/>
              <a:t>	5/. </a:t>
            </a:r>
            <a:r>
              <a:rPr lang="en-US" sz="3600" dirty="0" err="1"/>
              <a:t>Đức</a:t>
            </a:r>
            <a:r>
              <a:rPr lang="en-US" sz="3600" dirty="0"/>
              <a:t> </a:t>
            </a:r>
            <a:r>
              <a:rPr lang="en-US" sz="3600" dirty="0" err="1"/>
              <a:t>Giê-su</a:t>
            </a:r>
            <a:r>
              <a:rPr lang="en-US" sz="3600" dirty="0"/>
              <a:t> &amp; </a:t>
            </a:r>
            <a:r>
              <a:rPr lang="en-US" sz="3600" dirty="0" err="1"/>
              <a:t>Bê</a:t>
            </a:r>
            <a:r>
              <a:rPr lang="en-US" sz="3600" dirty="0"/>
              <a:t>-</a:t>
            </a:r>
            <a:r>
              <a:rPr lang="en-US" sz="3600" dirty="0" err="1"/>
              <a:t>ên</a:t>
            </a:r>
            <a:r>
              <a:rPr lang="en-US" sz="3600" dirty="0"/>
              <a:t>-</a:t>
            </a:r>
            <a:r>
              <a:rPr lang="en-US" sz="3600" dirty="0" err="1"/>
              <a:t>dê</a:t>
            </a:r>
            <a:r>
              <a:rPr lang="en-US" sz="3600" dirty="0"/>
              <a:t>-bun.</a:t>
            </a:r>
          </a:p>
          <a:p>
            <a:pPr marL="0" indent="0">
              <a:buNone/>
            </a:pPr>
            <a:r>
              <a:rPr lang="en-US" sz="3600" dirty="0"/>
              <a:t>	6/. Thân nhân đích thật của Đức Giê-su.</a:t>
            </a:r>
          </a:p>
        </p:txBody>
      </p:sp>
    </p:spTree>
    <p:extLst>
      <p:ext uri="{BB962C8B-B14F-4D97-AF65-F5344CB8AC3E}">
        <p14:creationId xmlns:p14="http://schemas.microsoft.com/office/powerpoint/2010/main" val="36987609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B7F65973-C5DF-462B-AF02-AC7E09FBC687}"/>
              </a:ext>
            </a:extLst>
          </p:cNvPr>
          <p:cNvPicPr>
            <a:picLocks noChangeAspect="1"/>
          </p:cNvPicPr>
          <p:nvPr/>
        </p:nvPicPr>
        <p:blipFill>
          <a:blip r:embed="rId2"/>
          <a:stretch>
            <a:fillRect/>
          </a:stretch>
        </p:blipFill>
        <p:spPr>
          <a:xfrm>
            <a:off x="0" y="0"/>
            <a:ext cx="12192000" cy="6858000"/>
          </a:xfrm>
          <a:prstGeom prst="roundRect">
            <a:avLst/>
          </a:prstGeom>
          <a:scene3d>
            <a:camera prst="orthographicFront"/>
            <a:lightRig rig="threePt" dir="t"/>
          </a:scene3d>
          <a:sp3d>
            <a:bevelT w="165100" prst="coolSlant"/>
          </a:sp3d>
        </p:spPr>
      </p:pic>
    </p:spTree>
    <p:extLst>
      <p:ext uri="{BB962C8B-B14F-4D97-AF65-F5344CB8AC3E}">
        <p14:creationId xmlns:p14="http://schemas.microsoft.com/office/powerpoint/2010/main" val="42540118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1060173"/>
            <a:ext cx="12192000" cy="5433392"/>
          </a:xfrm>
        </p:spPr>
        <p:txBody>
          <a:bodyPr anchor="ctr">
            <a:normAutofit/>
          </a:bodyPr>
          <a:lstStyle/>
          <a:p>
            <a:pPr marL="0" indent="0" algn="just">
              <a:lnSpc>
                <a:spcPct val="107000"/>
              </a:lnSpc>
              <a:spcBef>
                <a:spcPts val="750"/>
              </a:spcBef>
              <a:spcAft>
                <a:spcPts val="750"/>
              </a:spcAft>
              <a:buNone/>
            </a:pP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ngôn người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gieo</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giống</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(Mc 3,1-9).</a:t>
            </a:r>
            <a:endParaRPr lang="en-US" sz="4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1</a:t>
            </a:r>
            <a:r>
              <a:rPr lang="en-US" sz="4800" dirty="0">
                <a:solidFill>
                  <a:srgbClr val="333333"/>
                </a:solidFill>
                <a:effectLst/>
                <a:latin typeface="Times New Roman" panose="02020603050405020304" pitchFamily="18" charset="0"/>
                <a:ea typeface="Times New Roman" panose="02020603050405020304" pitchFamily="18" charset="0"/>
              </a:rPr>
              <a:t>Đức Giê-su lại bắt đầu giảng dạy ở ven Biển Hồ. Một đám người rất đông tụ họp chung quanh Người, nên Người phải xuống thuyền ở dưới biển mà ngồi, còn toàn thể đám đông thì ở trên bờ. </a:t>
            </a:r>
            <a:r>
              <a:rPr lang="en-US" sz="4800" baseline="30000" dirty="0">
                <a:solidFill>
                  <a:srgbClr val="FF0000"/>
                </a:solidFill>
                <a:effectLst/>
                <a:latin typeface="Times New Roman" panose="02020603050405020304" pitchFamily="18" charset="0"/>
                <a:ea typeface="Times New Roman" panose="02020603050405020304" pitchFamily="18" charset="0"/>
              </a:rPr>
              <a:t>2</a:t>
            </a:r>
            <a:r>
              <a:rPr lang="en-US" sz="4800" dirty="0">
                <a:solidFill>
                  <a:srgbClr val="333333"/>
                </a:solidFill>
                <a:effectLst/>
                <a:latin typeface="Times New Roman" panose="02020603050405020304" pitchFamily="18" charset="0"/>
                <a:ea typeface="Times New Roman" panose="02020603050405020304" pitchFamily="18" charset="0"/>
              </a:rPr>
              <a:t>Người dùng dụ ngôn mà dạy họ nhiều điều. Trong lúc giảng dạy, Người nói với họ :</a:t>
            </a:r>
            <a:endParaRPr lang="en-US" sz="4800" dirty="0">
              <a:effectLst/>
              <a:latin typeface="Times New Roman" panose="02020603050405020304" pitchFamily="18" charset="0"/>
              <a:ea typeface="Times New Roman" panose="02020603050405020304" pitchFamily="18" charset="0"/>
            </a:endParaRPr>
          </a:p>
        </p:txBody>
      </p:sp>
      <p:sp>
        <p:nvSpPr>
          <p:cNvPr id="4" name="Title 1">
            <a:extLst>
              <a:ext uri="{FF2B5EF4-FFF2-40B4-BE49-F238E27FC236}">
                <a16:creationId xmlns:a16="http://schemas.microsoft.com/office/drawing/2014/main" xmlns="" id="{0FCBBF4D-5E84-41E1-A4D6-DAB9D543ECA9}"/>
              </a:ext>
            </a:extLst>
          </p:cNvPr>
          <p:cNvSpPr txBox="1">
            <a:spLocks/>
          </p:cNvSpPr>
          <p:nvPr/>
        </p:nvSpPr>
        <p:spPr>
          <a:xfrm>
            <a:off x="0" y="0"/>
            <a:ext cx="12192000" cy="1060173"/>
          </a:xfrm>
          <a:prstGeom prst="rect">
            <a:avLst/>
          </a:prstGeom>
          <a:solidFill>
            <a:schemeClr val="accent2">
              <a:lumMod val="40000"/>
              <a:lumOff val="60000"/>
            </a:schemeClr>
          </a:solidFill>
          <a:scene3d>
            <a:camera prst="orthographicFront"/>
            <a:lightRig rig="threePt" dir="t"/>
          </a:scene3d>
          <a:sp3d>
            <a:bevelT w="114300" prst="artDeco"/>
          </a:sp3d>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b="1" dirty="0">
                <a:solidFill>
                  <a:srgbClr val="FF0000"/>
                </a:solidFill>
              </a:rPr>
              <a:t>CHƯƠNG 4</a:t>
            </a:r>
            <a:endParaRPr lang="en-US" dirty="0">
              <a:solidFill>
                <a:srgbClr val="FF0000"/>
              </a:solidFill>
            </a:endParaRPr>
          </a:p>
        </p:txBody>
      </p:sp>
    </p:spTree>
    <p:extLst>
      <p:ext uri="{BB962C8B-B14F-4D97-AF65-F5344CB8AC3E}">
        <p14:creationId xmlns:p14="http://schemas.microsoft.com/office/powerpoint/2010/main" val="99469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lnSpc>
                <a:spcPct val="100000"/>
              </a:lnSpc>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3</a:t>
            </a:r>
            <a:r>
              <a:rPr lang="en-US" sz="5400" dirty="0">
                <a:solidFill>
                  <a:srgbClr val="333333"/>
                </a:solidFill>
                <a:effectLst/>
                <a:latin typeface="Times New Roman" panose="02020603050405020304" pitchFamily="18" charset="0"/>
                <a:ea typeface="Times New Roman" panose="02020603050405020304" pitchFamily="18" charset="0"/>
              </a:rPr>
              <a:t>“Các người nghe đây ! Người gieo giống đi ra gieo giống . </a:t>
            </a:r>
            <a:r>
              <a:rPr lang="en-US" sz="5400" baseline="30000" dirty="0">
                <a:solidFill>
                  <a:srgbClr val="FF0000"/>
                </a:solidFill>
                <a:effectLst/>
                <a:latin typeface="Times New Roman" panose="02020603050405020304" pitchFamily="18" charset="0"/>
                <a:ea typeface="Times New Roman" panose="02020603050405020304" pitchFamily="18" charset="0"/>
              </a:rPr>
              <a:t>4</a:t>
            </a:r>
            <a:r>
              <a:rPr lang="en-US" sz="5400" dirty="0">
                <a:solidFill>
                  <a:srgbClr val="333333"/>
                </a:solidFill>
                <a:effectLst/>
                <a:latin typeface="Times New Roman" panose="02020603050405020304" pitchFamily="18" charset="0"/>
                <a:ea typeface="Times New Roman" panose="02020603050405020304" pitchFamily="18" charset="0"/>
              </a:rPr>
              <a:t>Trong khi gieo, có hạt rơi xuống vệ đường, chim chóc đến ăn mất. </a:t>
            </a:r>
            <a:r>
              <a:rPr lang="en-US" sz="5400" baseline="30000" dirty="0">
                <a:solidFill>
                  <a:srgbClr val="FF0000"/>
                </a:solidFill>
                <a:effectLst/>
                <a:latin typeface="Times New Roman" panose="02020603050405020304" pitchFamily="18" charset="0"/>
                <a:ea typeface="Times New Roman" panose="02020603050405020304" pitchFamily="18" charset="0"/>
              </a:rPr>
              <a:t>5</a:t>
            </a:r>
            <a:r>
              <a:rPr lang="en-US" sz="5400" dirty="0">
                <a:solidFill>
                  <a:srgbClr val="333333"/>
                </a:solidFill>
                <a:effectLst/>
                <a:latin typeface="Times New Roman" panose="02020603050405020304" pitchFamily="18" charset="0"/>
                <a:ea typeface="Times New Roman" panose="02020603050405020304" pitchFamily="18" charset="0"/>
              </a:rPr>
              <a:t>Có hạt rơi trên sỏi đá, chỗ không có nhiều đất ; nó mọc ngay, vì đất không sâu; </a:t>
            </a:r>
            <a:r>
              <a:rPr lang="en-US" sz="5400" baseline="30000" dirty="0">
                <a:solidFill>
                  <a:srgbClr val="FF0000"/>
                </a:solidFill>
                <a:effectLst/>
                <a:latin typeface="Times New Roman" panose="02020603050405020304" pitchFamily="18" charset="0"/>
                <a:ea typeface="Times New Roman" panose="02020603050405020304" pitchFamily="18" charset="0"/>
              </a:rPr>
              <a:t>6</a:t>
            </a:r>
            <a:r>
              <a:rPr lang="en-US" sz="5400" dirty="0">
                <a:solidFill>
                  <a:srgbClr val="333333"/>
                </a:solidFill>
                <a:effectLst/>
                <a:latin typeface="Times New Roman" panose="02020603050405020304" pitchFamily="18" charset="0"/>
                <a:ea typeface="Times New Roman" panose="02020603050405020304" pitchFamily="18" charset="0"/>
              </a:rPr>
              <a:t>nhưng khi nắng lên, nó liền bị cháy, và vì thiếu rễ nên bị chết khô. </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055478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fontScale="92500" lnSpcReduction="10000"/>
          </a:bodyPr>
          <a:lstStyle/>
          <a:p>
            <a:pPr marL="0" indent="0" algn="just">
              <a:lnSpc>
                <a:spcPct val="110000"/>
              </a:lnSpc>
              <a:buNone/>
            </a:pPr>
            <a:r>
              <a:rPr lang="en-US" sz="6000" baseline="30000" dirty="0">
                <a:solidFill>
                  <a:srgbClr val="FF0000"/>
                </a:solidFill>
                <a:effectLst/>
                <a:latin typeface="Times New Roman" panose="02020603050405020304" pitchFamily="18" charset="0"/>
                <a:ea typeface="Times New Roman" panose="02020603050405020304" pitchFamily="18" charset="0"/>
              </a:rPr>
              <a:t>7</a:t>
            </a:r>
            <a:r>
              <a:rPr lang="en-US" sz="6000" dirty="0">
                <a:solidFill>
                  <a:srgbClr val="333333"/>
                </a:solidFill>
                <a:effectLst/>
                <a:latin typeface="Times New Roman" panose="02020603050405020304" pitchFamily="18" charset="0"/>
                <a:ea typeface="Times New Roman" panose="02020603050405020304" pitchFamily="18" charset="0"/>
              </a:rPr>
              <a:t>Có hạt rơi vào bụi gai, gai mọc lên làm nó chết nghẹt và không sinh hoa kết quả. </a:t>
            </a:r>
            <a:r>
              <a:rPr lang="en-US" sz="6000" baseline="30000" dirty="0">
                <a:solidFill>
                  <a:srgbClr val="FF0000"/>
                </a:solidFill>
                <a:effectLst/>
                <a:latin typeface="Times New Roman" panose="02020603050405020304" pitchFamily="18" charset="0"/>
                <a:ea typeface="Times New Roman" panose="02020603050405020304" pitchFamily="18" charset="0"/>
              </a:rPr>
              <a:t>8</a:t>
            </a:r>
            <a:r>
              <a:rPr lang="en-US" sz="6000" dirty="0">
                <a:solidFill>
                  <a:srgbClr val="333333"/>
                </a:solidFill>
                <a:effectLst/>
                <a:latin typeface="Times New Roman" panose="02020603050405020304" pitchFamily="18" charset="0"/>
                <a:ea typeface="Times New Roman" panose="02020603050405020304" pitchFamily="18" charset="0"/>
              </a:rPr>
              <a:t>Có những hạt lại rơi nhằm đất tốt, nó mọc và lớn lên, sinh hoa kết quả : hạt thì được ba mươi, hạt thì được sáu mươi, hạt thì được một trăm.” </a:t>
            </a:r>
            <a:r>
              <a:rPr lang="en-US" sz="6000" baseline="30000" dirty="0">
                <a:solidFill>
                  <a:srgbClr val="FF0000"/>
                </a:solidFill>
                <a:effectLst/>
                <a:latin typeface="Times New Roman" panose="02020603050405020304" pitchFamily="18" charset="0"/>
                <a:ea typeface="Times New Roman" panose="02020603050405020304" pitchFamily="18" charset="0"/>
              </a:rPr>
              <a:t>9</a:t>
            </a:r>
            <a:r>
              <a:rPr lang="en-US" sz="6000" dirty="0">
                <a:solidFill>
                  <a:srgbClr val="333333"/>
                </a:solidFill>
                <a:effectLst/>
                <a:latin typeface="Times New Roman" panose="02020603050405020304" pitchFamily="18" charset="0"/>
                <a:ea typeface="Times New Roman" panose="02020603050405020304" pitchFamily="18" charset="0"/>
              </a:rPr>
              <a:t>Rồi Người nói : “Ai có tai nghe thì nghe !”</a:t>
            </a:r>
            <a:endParaRPr lang="en-US" sz="6000" dirty="0"/>
          </a:p>
        </p:txBody>
      </p:sp>
    </p:spTree>
    <p:extLst>
      <p:ext uri="{BB962C8B-B14F-4D97-AF65-F5344CB8AC3E}">
        <p14:creationId xmlns:p14="http://schemas.microsoft.com/office/powerpoint/2010/main" val="2041676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Đài Phát Thanh Vatican thứ tư 23.01.2019 - YouTube">
            <a:extLst>
              <a:ext uri="{FF2B5EF4-FFF2-40B4-BE49-F238E27FC236}">
                <a16:creationId xmlns:a16="http://schemas.microsoft.com/office/drawing/2014/main" xmlns="" id="{74082448-71A0-422B-B9F5-DBF1288D3A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385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837126"/>
            <a:ext cx="3670970" cy="6007994"/>
          </a:xfrm>
          <a:prstGeom prst="roundRect">
            <a:avLst/>
          </a:prstGeom>
          <a:solidFill>
            <a:srgbClr val="00B0F0"/>
          </a:solidFill>
          <a:scene3d>
            <a:camera prst="orthographicFront"/>
            <a:lightRig rig="threePt" dir="t"/>
          </a:scene3d>
          <a:sp3d>
            <a:bevelT w="139700" prst="cross"/>
          </a:sp3d>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US" sz="7200" b="1" dirty="0">
                <a:solidFill>
                  <a:srgbClr val="CC00CC"/>
                </a:solidFill>
              </a:rPr>
              <a:t>1/. Dụ ngôn người gieo giống</a:t>
            </a:r>
            <a:endParaRPr lang="en-US" sz="7200" dirty="0">
              <a:solidFill>
                <a:srgbClr val="CC00CC"/>
              </a:solidFill>
            </a:endParaRPr>
          </a:p>
        </p:txBody>
      </p:sp>
      <p:sp>
        <p:nvSpPr>
          <p:cNvPr id="5" name="Title 1"/>
          <p:cNvSpPr txBox="1">
            <a:spLocks/>
          </p:cNvSpPr>
          <p:nvPr/>
        </p:nvSpPr>
        <p:spPr>
          <a:xfrm>
            <a:off x="-1" y="0"/>
            <a:ext cx="12192000" cy="850005"/>
          </a:xfrm>
          <a:prstGeom prst="roundRect">
            <a:avLst/>
          </a:prstGeom>
          <a:solidFill>
            <a:schemeClr val="accent2">
              <a:lumMod val="40000"/>
              <a:lumOff val="60000"/>
            </a:schemeClr>
          </a:solidFill>
          <a:scene3d>
            <a:camera prst="orthographicFront"/>
            <a:lightRig rig="threePt" dir="t"/>
          </a:scene3d>
          <a:sp3d>
            <a:bevelT w="139700" prst="cross"/>
          </a:sp3d>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800" b="1" dirty="0">
                <a:solidFill>
                  <a:srgbClr val="0070C0"/>
                </a:solidFill>
              </a:rPr>
              <a:t>Các Dụ Ngôn Của Đức </a:t>
            </a:r>
            <a:r>
              <a:rPr lang="en-US" sz="4800" b="1" dirty="0" err="1">
                <a:solidFill>
                  <a:srgbClr val="0070C0"/>
                </a:solidFill>
              </a:rPr>
              <a:t>Giêsu</a:t>
            </a:r>
            <a:endParaRPr lang="en-US" sz="4800" dirty="0">
              <a:solidFill>
                <a:srgbClr val="0070C0"/>
              </a:solidFill>
            </a:endParaRPr>
          </a:p>
        </p:txBody>
      </p:sp>
      <p:pic>
        <p:nvPicPr>
          <p:cNvPr id="4098" name="Picture 2" descr="https://lh6.googleusercontent.com/proxy/4T3shEf8OmTlbsAiBtB-31S7GBBWxBsmFUcrNbHUSVtzKOrUyq2gCOOPrNFSJ9x_MjtyvmW6XMC361p3Jw31bzdFcWU3rU7El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0969" y="850005"/>
            <a:ext cx="8521031" cy="6007994"/>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9128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circle(in)">
                                      <p:cBhvr>
                                        <p:cTn id="13"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3 Truths You Must Know In The Parable Of The Sower - PnC Bible Reading">
            <a:extLst>
              <a:ext uri="{FF2B5EF4-FFF2-40B4-BE49-F238E27FC236}">
                <a16:creationId xmlns:a16="http://schemas.microsoft.com/office/drawing/2014/main" xmlns="" id="{8515C0ED-1A7E-45F3-B1A8-24F95DFDD3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703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circle(in)">
                                      <p:cBhvr>
                                        <p:cTn id="7"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xmlns="" id="{DEC2A445-12E1-4BD7-889C-753DB7E59F4D}"/>
              </a:ext>
            </a:extLst>
          </p:cNvPr>
          <p:cNvSpPr txBox="1">
            <a:spLocks/>
          </p:cNvSpPr>
          <p:nvPr/>
        </p:nvSpPr>
        <p:spPr>
          <a:xfrm>
            <a:off x="-1" y="0"/>
            <a:ext cx="12192001" cy="6857999"/>
          </a:xfrm>
          <a:prstGeom prst="rect">
            <a:avLst/>
          </a:prstGeom>
          <a:solidFill>
            <a:srgbClr val="00B0F0"/>
          </a:solidFill>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10000"/>
              </a:lnSpc>
            </a:pPr>
            <a:r>
              <a:rPr lang="en-US" sz="6000" dirty="0">
                <a:solidFill>
                  <a:srgbClr val="FFFF00"/>
                </a:solidFill>
              </a:rPr>
              <a:t>a. Tại sao Đức Giê-su dùng dụ ngôn?</a:t>
            </a:r>
          </a:p>
          <a:p>
            <a:pPr lvl="0" algn="just">
              <a:lnSpc>
                <a:spcPct val="110000"/>
              </a:lnSpc>
            </a:pPr>
            <a:r>
              <a:rPr lang="en-US" sz="6000" dirty="0"/>
              <a:t>- Dụ ngôn là gì? Dụ ngôn là những chuyện hư cấu (không có </a:t>
            </a:r>
            <a:r>
              <a:rPr lang="en-US" sz="6000" dirty="0" err="1"/>
              <a:t>thật</a:t>
            </a:r>
            <a:r>
              <a:rPr lang="en-US" sz="6000" dirty="0"/>
              <a:t>). </a:t>
            </a:r>
          </a:p>
          <a:p>
            <a:pPr algn="just">
              <a:lnSpc>
                <a:spcPct val="110000"/>
              </a:lnSpc>
            </a:pPr>
            <a:r>
              <a:rPr lang="en-US" sz="6000" dirty="0"/>
              <a:t>- Nội dung chính của dụ ngôn không phải là câu chuyện hay các nhân vật mà chính là </a:t>
            </a:r>
            <a:r>
              <a:rPr lang="en-US" sz="6000" b="1" dirty="0"/>
              <a:t>sứ điệp, bài học </a:t>
            </a:r>
            <a:r>
              <a:rPr lang="en-US" sz="6000" dirty="0"/>
              <a:t> được ẩn dấu dưới câu </a:t>
            </a:r>
            <a:r>
              <a:rPr lang="en-US" sz="6000" dirty="0" err="1"/>
              <a:t>chuyện</a:t>
            </a:r>
            <a:r>
              <a:rPr lang="en-US" sz="6000" dirty="0"/>
              <a:t> </a:t>
            </a:r>
            <a:r>
              <a:rPr lang="en-US" sz="6000" dirty="0" err="1"/>
              <a:t>đó</a:t>
            </a:r>
            <a:r>
              <a:rPr lang="en-US" sz="6000" dirty="0"/>
              <a:t>.</a:t>
            </a:r>
          </a:p>
        </p:txBody>
      </p:sp>
    </p:spTree>
    <p:extLst>
      <p:ext uri="{BB962C8B-B14F-4D97-AF65-F5344CB8AC3E}">
        <p14:creationId xmlns:p14="http://schemas.microsoft.com/office/powerpoint/2010/main" val="5819718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lnSpc>
                <a:spcPct val="100000"/>
              </a:lnSpc>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Mục</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đích</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dụ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ngôn</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(Mc 3,10-20).</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lnSpc>
                <a:spcPct val="100000"/>
              </a:lnSpc>
              <a:buNone/>
            </a:pPr>
            <a:r>
              <a:rPr lang="en-US" sz="4400" baseline="30000" dirty="0">
                <a:solidFill>
                  <a:srgbClr val="FF0000"/>
                </a:solidFill>
                <a:effectLst/>
                <a:latin typeface="Times New Roman" panose="02020603050405020304" pitchFamily="18" charset="0"/>
                <a:ea typeface="Times New Roman" panose="02020603050405020304" pitchFamily="18" charset="0"/>
              </a:rPr>
              <a:t>10</a:t>
            </a:r>
            <a:r>
              <a:rPr lang="en-US" sz="4400" dirty="0">
                <a:solidFill>
                  <a:srgbClr val="333333"/>
                </a:solidFill>
                <a:effectLst/>
                <a:latin typeface="Times New Roman" panose="02020603050405020304" pitchFamily="18" charset="0"/>
                <a:ea typeface="Times New Roman" panose="02020603050405020304" pitchFamily="18" charset="0"/>
              </a:rPr>
              <a:t>Khi còn một mình Đức Giê-su, những người thân cận cùng với Nhóm Mười Hai mới hỏi Người về các dụ ngôn . </a:t>
            </a:r>
            <a:r>
              <a:rPr lang="en-US" sz="4400" baseline="30000" dirty="0">
                <a:solidFill>
                  <a:srgbClr val="FF0000"/>
                </a:solidFill>
                <a:effectLst/>
                <a:latin typeface="Times New Roman" panose="02020603050405020304" pitchFamily="18" charset="0"/>
                <a:ea typeface="Times New Roman" panose="02020603050405020304" pitchFamily="18" charset="0"/>
              </a:rPr>
              <a:t>11</a:t>
            </a:r>
            <a:r>
              <a:rPr lang="en-US" sz="4400" dirty="0">
                <a:solidFill>
                  <a:srgbClr val="333333"/>
                </a:solidFill>
                <a:effectLst/>
                <a:latin typeface="Times New Roman" panose="02020603050405020304" pitchFamily="18" charset="0"/>
                <a:ea typeface="Times New Roman" panose="02020603050405020304" pitchFamily="18" charset="0"/>
              </a:rPr>
              <a:t>Người nói với các ông : “Phần anh em, mầu nhiệm Nước Thiên Chúa đã được ban cho anh em ; còn với những người kia là những kẻ ở ngoài, thì cái gì cũng phải dùng dụ ngôn, </a:t>
            </a:r>
            <a:r>
              <a:rPr lang="en-US" sz="4400" baseline="30000" dirty="0">
                <a:solidFill>
                  <a:srgbClr val="FF0000"/>
                </a:solidFill>
                <a:effectLst/>
                <a:latin typeface="Times New Roman" panose="02020603050405020304" pitchFamily="18" charset="0"/>
                <a:ea typeface="Times New Roman" panose="02020603050405020304" pitchFamily="18" charset="0"/>
              </a:rPr>
              <a:t>12</a:t>
            </a:r>
            <a:r>
              <a:rPr lang="en-US" sz="4400" dirty="0">
                <a:solidFill>
                  <a:srgbClr val="333333"/>
                </a:solidFill>
                <a:effectLst/>
                <a:latin typeface="Times New Roman" panose="02020603050405020304" pitchFamily="18" charset="0"/>
                <a:ea typeface="Times New Roman" panose="02020603050405020304" pitchFamily="18" charset="0"/>
              </a:rPr>
              <a:t>để </a:t>
            </a:r>
            <a:r>
              <a:rPr lang="en-US" sz="4400" i="1" dirty="0">
                <a:solidFill>
                  <a:srgbClr val="333333"/>
                </a:solidFill>
                <a:effectLst/>
                <a:latin typeface="Times New Roman" panose="02020603050405020304" pitchFamily="18" charset="0"/>
                <a:ea typeface="Times New Roman" panose="02020603050405020304" pitchFamily="18" charset="0"/>
              </a:rPr>
              <a:t>họ có trố mắt nhìn cũng chẳng thấy, có lắng tai nghe cũng không hiểu, kẻo họ trở lại và được ơn tha thứ.”</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549613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9BD0B23A-2CE2-4376-8CF4-ED8D5B0DB989}"/>
              </a:ext>
            </a:extLst>
          </p:cNvPr>
          <p:cNvPicPr>
            <a:picLocks noChangeAspect="1"/>
          </p:cNvPicPr>
          <p:nvPr/>
        </p:nvPicPr>
        <p:blipFill>
          <a:blip r:embed="rId2"/>
          <a:stretch>
            <a:fillRect/>
          </a:stretch>
        </p:blipFill>
        <p:spPr>
          <a:xfrm>
            <a:off x="16886" y="0"/>
            <a:ext cx="12158227" cy="6858000"/>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2879889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spcBef>
                <a:spcPts val="750"/>
              </a:spcBef>
              <a:buNone/>
            </a:pPr>
            <a:r>
              <a:rPr lang="en-US" sz="5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5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nghĩa dụ ngôn người gieo giống</a:t>
            </a:r>
            <a:endParaRPr lang="en-US" sz="5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13</a:t>
            </a:r>
            <a:r>
              <a:rPr lang="en-US" sz="5400" dirty="0">
                <a:solidFill>
                  <a:srgbClr val="333333"/>
                </a:solidFill>
                <a:effectLst/>
                <a:latin typeface="Times New Roman" panose="02020603050405020304" pitchFamily="18" charset="0"/>
                <a:ea typeface="Times New Roman" panose="02020603050405020304" pitchFamily="18" charset="0"/>
              </a:rPr>
              <a:t>Người còn nói với các ông : “Anh em không hiểu dụ ngôn này , thì làm sao hiểu được tất cả các dụ ngôn ? </a:t>
            </a:r>
            <a:r>
              <a:rPr lang="en-US" sz="5400" baseline="30000" dirty="0">
                <a:solidFill>
                  <a:srgbClr val="FF0000"/>
                </a:solidFill>
                <a:effectLst/>
                <a:latin typeface="Times New Roman" panose="02020603050405020304" pitchFamily="18" charset="0"/>
                <a:ea typeface="Times New Roman" panose="02020603050405020304" pitchFamily="18" charset="0"/>
              </a:rPr>
              <a:t>14</a:t>
            </a:r>
            <a:r>
              <a:rPr lang="en-US" sz="5400" dirty="0">
                <a:solidFill>
                  <a:srgbClr val="333333"/>
                </a:solidFill>
                <a:effectLst/>
                <a:latin typeface="Times New Roman" panose="02020603050405020304" pitchFamily="18" charset="0"/>
                <a:ea typeface="Times New Roman" panose="02020603050405020304" pitchFamily="18" charset="0"/>
              </a:rPr>
              <a:t>Người gieo giống đây là người gieo lời. </a:t>
            </a:r>
            <a:r>
              <a:rPr lang="en-US" sz="5400" baseline="30000" dirty="0">
                <a:solidFill>
                  <a:srgbClr val="FF0000"/>
                </a:solidFill>
                <a:effectLst/>
                <a:latin typeface="Times New Roman" panose="02020603050405020304" pitchFamily="18" charset="0"/>
                <a:ea typeface="Times New Roman" panose="02020603050405020304" pitchFamily="18" charset="0"/>
              </a:rPr>
              <a:t>15</a:t>
            </a:r>
            <a:r>
              <a:rPr lang="en-US" sz="5400" dirty="0">
                <a:solidFill>
                  <a:srgbClr val="333333"/>
                </a:solidFill>
                <a:effectLst/>
                <a:latin typeface="Times New Roman" panose="02020603050405020304" pitchFamily="18" charset="0"/>
                <a:ea typeface="Times New Roman" panose="02020603050405020304" pitchFamily="18" charset="0"/>
              </a:rPr>
              <a:t>Những kẻ ở bên vệ đường, nơi lời đã gieo xuống, là những kẻ vừa nghe thì Xa-tan liền đến cất lời đã gieo nơi họ. </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865640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buNone/>
            </a:pPr>
            <a:r>
              <a:rPr lang="en-US" sz="5400" baseline="30000" dirty="0">
                <a:solidFill>
                  <a:srgbClr val="FF0000"/>
                </a:solidFill>
                <a:effectLst/>
                <a:latin typeface="Times New Roman" panose="02020603050405020304" pitchFamily="18" charset="0"/>
                <a:ea typeface="Times New Roman" panose="02020603050405020304" pitchFamily="18" charset="0"/>
              </a:rPr>
              <a:t>16</a:t>
            </a:r>
            <a:r>
              <a:rPr lang="en-US" sz="5400" dirty="0">
                <a:solidFill>
                  <a:srgbClr val="333333"/>
                </a:solidFill>
                <a:effectLst/>
                <a:latin typeface="Times New Roman" panose="02020603050405020304" pitchFamily="18" charset="0"/>
                <a:ea typeface="Times New Roman" panose="02020603050405020304" pitchFamily="18" charset="0"/>
              </a:rPr>
              <a:t>Còn những kẻ được gieo trên sỏi đá là những kẻ khi nghe lời thì liền vui vẻ đón nhận, </a:t>
            </a:r>
            <a:r>
              <a:rPr lang="en-US" sz="5400" baseline="30000" dirty="0">
                <a:solidFill>
                  <a:srgbClr val="FF0000"/>
                </a:solidFill>
                <a:effectLst/>
                <a:latin typeface="Times New Roman" panose="02020603050405020304" pitchFamily="18" charset="0"/>
                <a:ea typeface="Times New Roman" panose="02020603050405020304" pitchFamily="18" charset="0"/>
              </a:rPr>
              <a:t>17</a:t>
            </a:r>
            <a:r>
              <a:rPr lang="en-US" sz="5400" dirty="0">
                <a:solidFill>
                  <a:srgbClr val="333333"/>
                </a:solidFill>
                <a:effectLst/>
                <a:latin typeface="Times New Roman" panose="02020603050405020304" pitchFamily="18" charset="0"/>
                <a:ea typeface="Times New Roman" panose="02020603050405020304" pitchFamily="18" charset="0"/>
              </a:rPr>
              <a:t>nhưng họ không đâm rễ mà là những kẻ nông nổi nhất thời ; sau đó, khi gặp gian nan hay bị ngược đãi vì lời, họ vấp ngã ngay. </a:t>
            </a:r>
            <a:r>
              <a:rPr lang="en-US" sz="5400" baseline="30000" dirty="0">
                <a:solidFill>
                  <a:srgbClr val="FF0000"/>
                </a:solidFill>
                <a:effectLst/>
                <a:latin typeface="Times New Roman" panose="02020603050405020304" pitchFamily="18" charset="0"/>
                <a:ea typeface="Times New Roman" panose="02020603050405020304" pitchFamily="18" charset="0"/>
              </a:rPr>
              <a:t>18</a:t>
            </a:r>
            <a:r>
              <a:rPr lang="en-US" sz="5400" dirty="0">
                <a:solidFill>
                  <a:srgbClr val="333333"/>
                </a:solidFill>
                <a:effectLst/>
                <a:latin typeface="Times New Roman" panose="02020603050405020304" pitchFamily="18" charset="0"/>
                <a:ea typeface="Times New Roman" panose="02020603050405020304" pitchFamily="18" charset="0"/>
              </a:rPr>
              <a:t>Những kẻ khác là những kẻ được gieo vào bụi gai : đó là những kẻ đã nghe lời, </a:t>
            </a:r>
            <a:endParaRPr lang="en-US" sz="5400" dirty="0"/>
          </a:p>
        </p:txBody>
      </p:sp>
    </p:spTree>
    <p:extLst>
      <p:ext uri="{BB962C8B-B14F-4D97-AF65-F5344CB8AC3E}">
        <p14:creationId xmlns:p14="http://schemas.microsoft.com/office/powerpoint/2010/main" val="20268761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buNone/>
            </a:pPr>
            <a:r>
              <a:rPr lang="en-US" sz="5400" baseline="30000" dirty="0">
                <a:solidFill>
                  <a:srgbClr val="FF0000"/>
                </a:solidFill>
                <a:effectLst/>
                <a:latin typeface="Times New Roman" panose="02020603050405020304" pitchFamily="18" charset="0"/>
                <a:ea typeface="Times New Roman" panose="02020603050405020304" pitchFamily="18" charset="0"/>
              </a:rPr>
              <a:t>19</a:t>
            </a:r>
            <a:r>
              <a:rPr lang="en-US" sz="5400" dirty="0">
                <a:solidFill>
                  <a:srgbClr val="333333"/>
                </a:solidFill>
                <a:effectLst/>
                <a:latin typeface="Times New Roman" panose="02020603050405020304" pitchFamily="18" charset="0"/>
                <a:ea typeface="Times New Roman" panose="02020603050405020304" pitchFamily="18" charset="0"/>
              </a:rPr>
              <a:t>nhưng những nỗi lo lắng sự đời, bả vinh hoa phú quý cùng những đam mê khác xâm chiếm lòng họ, bóp nghẹt lời khiến lời không sinh hoa kết quả gì. </a:t>
            </a:r>
            <a:r>
              <a:rPr lang="en-US" sz="5400" baseline="30000" dirty="0">
                <a:solidFill>
                  <a:srgbClr val="FF0000"/>
                </a:solidFill>
                <a:effectLst/>
                <a:latin typeface="Times New Roman" panose="02020603050405020304" pitchFamily="18" charset="0"/>
                <a:ea typeface="Times New Roman" panose="02020603050405020304" pitchFamily="18" charset="0"/>
              </a:rPr>
              <a:t>20</a:t>
            </a:r>
            <a:r>
              <a:rPr lang="en-US" sz="5400" dirty="0">
                <a:solidFill>
                  <a:srgbClr val="333333"/>
                </a:solidFill>
                <a:effectLst/>
                <a:latin typeface="Times New Roman" panose="02020603050405020304" pitchFamily="18" charset="0"/>
                <a:ea typeface="Times New Roman" panose="02020603050405020304" pitchFamily="18" charset="0"/>
              </a:rPr>
              <a:t>Còn những người khác nữa là những người được gieo vào đất tốt : đó là những người nghe lời và đón nhận, rồi sinh hoa kết quả, kẻ thì ba mươi, kẻ thì sáu mươi, kẻ thì một trăm.”</a:t>
            </a:r>
            <a:endParaRPr lang="en-US" sz="5400" dirty="0"/>
          </a:p>
        </p:txBody>
      </p:sp>
    </p:spTree>
    <p:extLst>
      <p:ext uri="{BB962C8B-B14F-4D97-AF65-F5344CB8AC3E}">
        <p14:creationId xmlns:p14="http://schemas.microsoft.com/office/powerpoint/2010/main" val="9306413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The Parable of the Sower">
            <a:extLst>
              <a:ext uri="{FF2B5EF4-FFF2-40B4-BE49-F238E27FC236}">
                <a16:creationId xmlns:a16="http://schemas.microsoft.com/office/drawing/2014/main" xmlns="" id="{FE9AF51E-B763-4341-9747-F9EBF5DD51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95"/>
            <a:ext cx="12192000" cy="6864096"/>
          </a:xfrm>
          <a:prstGeom prst="rect">
            <a:avLst/>
          </a:prstGeom>
          <a:noFill/>
          <a:scene3d>
            <a:camera prst="orthographicFront"/>
            <a:lightRig rig="threePt" dir="t"/>
          </a:scene3d>
          <a:sp3d>
            <a:bevelT prst="relaxedInse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091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2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54C7B545-075E-44C3-BE89-6B18722065F3}"/>
              </a:ext>
            </a:extLst>
          </p:cNvPr>
          <p:cNvPicPr>
            <a:picLocks noChangeAspect="1"/>
          </p:cNvPicPr>
          <p:nvPr/>
        </p:nvPicPr>
        <p:blipFill>
          <a:blip r:embed="rId2"/>
          <a:stretch>
            <a:fillRect/>
          </a:stretch>
        </p:blipFill>
        <p:spPr>
          <a:xfrm>
            <a:off x="0" y="0"/>
            <a:ext cx="12192000" cy="6858000"/>
          </a:xfrm>
          <a:prstGeom prst="rect">
            <a:avLst/>
          </a:prstGeom>
          <a:scene3d>
            <a:camera prst="orthographicFront"/>
            <a:lightRig rig="threePt" dir="t"/>
          </a:scene3d>
          <a:sp3d>
            <a:bevelT prst="relaxedInset"/>
          </a:sp3d>
        </p:spPr>
      </p:pic>
    </p:spTree>
    <p:extLst>
      <p:ext uri="{BB962C8B-B14F-4D97-AF65-F5344CB8AC3E}">
        <p14:creationId xmlns:p14="http://schemas.microsoft.com/office/powerpoint/2010/main" val="2930692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lnSpcReduction="10000"/>
          </a:bodyPr>
          <a:lstStyle/>
          <a:p>
            <a:pPr marL="0" indent="0" algn="l">
              <a:lnSpc>
                <a:spcPct val="107000"/>
              </a:lnSpc>
              <a:spcBef>
                <a:spcPts val="750"/>
              </a:spcBef>
              <a:spcAft>
                <a:spcPts val="750"/>
              </a:spcAft>
              <a:buNone/>
            </a:pPr>
            <a:r>
              <a:rPr lang="en-US" sz="5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ĐG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xót</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thương</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dân</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chúng</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(Mc 3,7-12).</a:t>
            </a:r>
            <a:endParaRPr lang="en-US" sz="5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7</a:t>
            </a:r>
            <a:r>
              <a:rPr lang="en-US" sz="5400" dirty="0">
                <a:solidFill>
                  <a:srgbClr val="333333"/>
                </a:solidFill>
                <a:effectLst/>
                <a:latin typeface="Times New Roman" panose="02020603050405020304" pitchFamily="18" charset="0"/>
                <a:ea typeface="Times New Roman" panose="02020603050405020304" pitchFamily="18" charset="0"/>
              </a:rPr>
              <a:t>Đức Giê-su cùng với các môn đệ của Người lánh về phía Biển Hồ. Từ miền Ga-li-lê, người ta lũ lượt đi theo Người. Và từ miền Giu-đê, </a:t>
            </a:r>
            <a:r>
              <a:rPr lang="en-US" sz="5400" baseline="30000" dirty="0">
                <a:solidFill>
                  <a:srgbClr val="FF0000"/>
                </a:solidFill>
                <a:effectLst/>
                <a:latin typeface="Times New Roman" panose="02020603050405020304" pitchFamily="18" charset="0"/>
                <a:ea typeface="Times New Roman" panose="02020603050405020304" pitchFamily="18" charset="0"/>
              </a:rPr>
              <a:t>8</a:t>
            </a:r>
            <a:r>
              <a:rPr lang="en-US" sz="5400" dirty="0">
                <a:solidFill>
                  <a:srgbClr val="333333"/>
                </a:solidFill>
                <a:effectLst/>
                <a:latin typeface="Times New Roman" panose="02020603050405020304" pitchFamily="18" charset="0"/>
                <a:ea typeface="Times New Roman" panose="02020603050405020304" pitchFamily="18" charset="0"/>
              </a:rPr>
              <a:t>từ Giê-ru-sa-lem, từ xứ I-đu-mê, từ vùng bên kia sông Gio-đan và vùng phụ cận hai thành Tia và Xi-</a:t>
            </a:r>
            <a:r>
              <a:rPr lang="en-US" sz="5400" dirty="0" err="1">
                <a:solidFill>
                  <a:srgbClr val="333333"/>
                </a:solidFill>
                <a:effectLst/>
                <a:latin typeface="Times New Roman" panose="02020603050405020304" pitchFamily="18" charset="0"/>
                <a:ea typeface="Times New Roman" panose="02020603050405020304" pitchFamily="18" charset="0"/>
              </a:rPr>
              <a:t>đôn</a:t>
            </a:r>
            <a:r>
              <a:rPr lang="en-US" sz="5400" dirty="0">
                <a:solidFill>
                  <a:srgbClr val="333333"/>
                </a:solidFill>
                <a:effectLst/>
                <a:latin typeface="Times New Roman" panose="02020603050405020304" pitchFamily="18" charset="0"/>
                <a:ea typeface="Times New Roman" panose="02020603050405020304" pitchFamily="18" charset="0"/>
              </a:rPr>
              <a:t>, người ta lũ lượt đến với Người, vì nghe biết những gì Người đã làm. </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764886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l">
              <a:lnSpc>
                <a:spcPct val="107000"/>
              </a:lnSpc>
              <a:spcBef>
                <a:spcPts val="750"/>
              </a:spcBef>
              <a:spcAft>
                <a:spcPts val="750"/>
              </a:spcAft>
              <a:buNone/>
            </a:pP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ngôn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cái</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đèn</a:t>
            </a:r>
            <a:r>
              <a:rPr lang="en-US" sz="5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(Mc 4,21-25).</a:t>
            </a:r>
            <a:endParaRPr lang="en-US" sz="5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21</a:t>
            </a:r>
            <a:r>
              <a:rPr lang="en-US" sz="5400" dirty="0">
                <a:solidFill>
                  <a:srgbClr val="333333"/>
                </a:solidFill>
                <a:effectLst/>
                <a:latin typeface="Times New Roman" panose="02020603050405020304" pitchFamily="18" charset="0"/>
                <a:ea typeface="Times New Roman" panose="02020603050405020304" pitchFamily="18" charset="0"/>
              </a:rPr>
              <a:t>Người nói với các ông : “Chẳng lẽ mang đèn tới để đặt dưới cái thùng hay dưới gầm giường ? Nào chẳng phải là để đặt trên đế sao ? </a:t>
            </a:r>
            <a:r>
              <a:rPr lang="en-US" sz="5400" baseline="30000" dirty="0">
                <a:solidFill>
                  <a:srgbClr val="FF0000"/>
                </a:solidFill>
                <a:effectLst/>
                <a:latin typeface="Times New Roman" panose="02020603050405020304" pitchFamily="18" charset="0"/>
                <a:ea typeface="Times New Roman" panose="02020603050405020304" pitchFamily="18" charset="0"/>
              </a:rPr>
              <a:t>22</a:t>
            </a:r>
            <a:r>
              <a:rPr lang="en-US" sz="5400" dirty="0">
                <a:solidFill>
                  <a:srgbClr val="333333"/>
                </a:solidFill>
                <a:effectLst/>
                <a:latin typeface="Times New Roman" panose="02020603050405020304" pitchFamily="18" charset="0"/>
                <a:ea typeface="Times New Roman" panose="02020603050405020304" pitchFamily="18" charset="0"/>
              </a:rPr>
              <a:t>Vì chẳng có gì che giấu mà không phải là để được tỏ bày, chẳng có gì bí ẩn mà không phải là để đưa ra ánh sáng. </a:t>
            </a:r>
            <a:r>
              <a:rPr lang="en-US" sz="5400" baseline="30000" dirty="0">
                <a:solidFill>
                  <a:srgbClr val="FF0000"/>
                </a:solidFill>
                <a:effectLst/>
                <a:latin typeface="Times New Roman" panose="02020603050405020304" pitchFamily="18" charset="0"/>
                <a:ea typeface="Times New Roman" panose="02020603050405020304" pitchFamily="18" charset="0"/>
              </a:rPr>
              <a:t>23</a:t>
            </a:r>
            <a:r>
              <a:rPr lang="en-US" sz="5400" dirty="0">
                <a:solidFill>
                  <a:srgbClr val="333333"/>
                </a:solidFill>
                <a:effectLst/>
                <a:latin typeface="Times New Roman" panose="02020603050405020304" pitchFamily="18" charset="0"/>
                <a:ea typeface="Times New Roman" panose="02020603050405020304" pitchFamily="18" charset="0"/>
              </a:rPr>
              <a:t>Ai có tai nghe thì nghe !”</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591085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buNone/>
            </a:pPr>
            <a:r>
              <a:rPr lang="en-US" sz="5400" baseline="30000" dirty="0">
                <a:solidFill>
                  <a:srgbClr val="FF0000"/>
                </a:solidFill>
                <a:effectLst/>
                <a:latin typeface="Times New Roman" panose="02020603050405020304" pitchFamily="18" charset="0"/>
                <a:ea typeface="Times New Roman" panose="02020603050405020304" pitchFamily="18" charset="0"/>
              </a:rPr>
              <a:t>24</a:t>
            </a:r>
            <a:r>
              <a:rPr lang="en-US" sz="5400" dirty="0">
                <a:solidFill>
                  <a:srgbClr val="333333"/>
                </a:solidFill>
                <a:effectLst/>
                <a:latin typeface="Times New Roman" panose="02020603050405020304" pitchFamily="18" charset="0"/>
                <a:ea typeface="Times New Roman" panose="02020603050405020304" pitchFamily="18" charset="0"/>
              </a:rPr>
              <a:t>Người nói với các ông : “Hãy để ý tới điều anh em nghe. Anh em đong đấu nào, thì Thiên Chúa cũng sẽ đong đấu ấy cho anh em, và còn cho anh em hơn nữa. </a:t>
            </a:r>
            <a:r>
              <a:rPr lang="en-US" sz="5400" baseline="30000" dirty="0">
                <a:solidFill>
                  <a:srgbClr val="FF0000"/>
                </a:solidFill>
                <a:effectLst/>
                <a:latin typeface="Times New Roman" panose="02020603050405020304" pitchFamily="18" charset="0"/>
                <a:ea typeface="Times New Roman" panose="02020603050405020304" pitchFamily="18" charset="0"/>
              </a:rPr>
              <a:t>25</a:t>
            </a:r>
            <a:r>
              <a:rPr lang="en-US" sz="5400" dirty="0">
                <a:solidFill>
                  <a:srgbClr val="333333"/>
                </a:solidFill>
                <a:effectLst/>
                <a:latin typeface="Times New Roman" panose="02020603050405020304" pitchFamily="18" charset="0"/>
                <a:ea typeface="Times New Roman" panose="02020603050405020304" pitchFamily="18" charset="0"/>
              </a:rPr>
              <a:t>Vì ai đã có, thì được cho thêm ; còn ai không có, thì ngay cái đang có cũng sẽ bị lấy mất.”</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131452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6E86FE11-DAC9-4E30-929B-972E437EB072}"/>
              </a:ext>
            </a:extLst>
          </p:cNvPr>
          <p:cNvPicPr>
            <a:picLocks noChangeAspect="1"/>
          </p:cNvPicPr>
          <p:nvPr/>
        </p:nvPicPr>
        <p:blipFill>
          <a:blip r:embed="rId2"/>
          <a:stretch>
            <a:fillRect/>
          </a:stretch>
        </p:blipFill>
        <p:spPr>
          <a:xfrm>
            <a:off x="0" y="4762"/>
            <a:ext cx="12192000" cy="6848475"/>
          </a:xfrm>
          <a:prstGeom prst="roundRect">
            <a:avLst/>
          </a:prstGeom>
          <a:scene3d>
            <a:camera prst="orthographicFront"/>
            <a:lightRig rig="threePt" dir="t"/>
          </a:scene3d>
          <a:sp3d>
            <a:bevelT w="165100" prst="coolSlant"/>
          </a:sp3d>
        </p:spPr>
      </p:pic>
    </p:spTree>
    <p:extLst>
      <p:ext uri="{BB962C8B-B14F-4D97-AF65-F5344CB8AC3E}">
        <p14:creationId xmlns:p14="http://schemas.microsoft.com/office/powerpoint/2010/main" val="263420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6B09B57E-6144-44F0-846E-5DFC99E3783A}"/>
              </a:ext>
            </a:extLst>
          </p:cNvPr>
          <p:cNvPicPr>
            <a:picLocks noChangeAspect="1"/>
          </p:cNvPicPr>
          <p:nvPr/>
        </p:nvPicPr>
        <p:blipFill>
          <a:blip r:embed="rId2"/>
          <a:stretch>
            <a:fillRect/>
          </a:stretch>
        </p:blipFill>
        <p:spPr>
          <a:xfrm>
            <a:off x="21635" y="0"/>
            <a:ext cx="12148729" cy="6858000"/>
          </a:xfrm>
          <a:prstGeom prst="rect">
            <a:avLst/>
          </a:prstGeom>
        </p:spPr>
      </p:pic>
    </p:spTree>
    <p:extLst>
      <p:ext uri="{BB962C8B-B14F-4D97-AF65-F5344CB8AC3E}">
        <p14:creationId xmlns:p14="http://schemas.microsoft.com/office/powerpoint/2010/main" val="94714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fontScale="92500" lnSpcReduction="10000"/>
          </a:bodyPr>
          <a:lstStyle/>
          <a:p>
            <a:pPr marL="0" indent="0" algn="l">
              <a:lnSpc>
                <a:spcPct val="110000"/>
              </a:lnSpc>
              <a:spcBef>
                <a:spcPts val="750"/>
              </a:spcBef>
              <a:spcAft>
                <a:spcPts val="750"/>
              </a:spcAft>
              <a:buNone/>
            </a:pP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4/.</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ngôn hạt giống tự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mọc</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lên</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(Mc 4,26-29).</a:t>
            </a:r>
            <a:endParaRPr lang="en-US" sz="4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lnSpc>
                <a:spcPct val="110000"/>
              </a:lnSpc>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26</a:t>
            </a:r>
            <a:r>
              <a:rPr lang="en-US" sz="4800" dirty="0">
                <a:solidFill>
                  <a:srgbClr val="333333"/>
                </a:solidFill>
                <a:effectLst/>
                <a:latin typeface="Times New Roman" panose="02020603050405020304" pitchFamily="18" charset="0"/>
                <a:ea typeface="Times New Roman" panose="02020603050405020304" pitchFamily="18" charset="0"/>
              </a:rPr>
              <a:t>Người nói : “Chuyện Nước Thiên Chúa thì cũng tựa như chuyện một người vãi hạt giống xuống đất. </a:t>
            </a:r>
            <a:r>
              <a:rPr lang="en-US" sz="4800" baseline="30000" dirty="0">
                <a:solidFill>
                  <a:srgbClr val="FF0000"/>
                </a:solidFill>
                <a:effectLst/>
                <a:latin typeface="Times New Roman" panose="02020603050405020304" pitchFamily="18" charset="0"/>
                <a:ea typeface="Times New Roman" panose="02020603050405020304" pitchFamily="18" charset="0"/>
              </a:rPr>
              <a:t>27</a:t>
            </a:r>
            <a:r>
              <a:rPr lang="en-US" sz="4800" dirty="0">
                <a:solidFill>
                  <a:srgbClr val="333333"/>
                </a:solidFill>
                <a:effectLst/>
                <a:latin typeface="Times New Roman" panose="02020603050405020304" pitchFamily="18" charset="0"/>
                <a:ea typeface="Times New Roman" panose="02020603050405020304" pitchFamily="18" charset="0"/>
              </a:rPr>
              <a:t>Đêm hay ngày, người ấy có ngủ hay thức, thì hạt giống vẫn nẩy mầm và mọc lên, bằng cách nào, thì người ấy không biết. </a:t>
            </a:r>
            <a:r>
              <a:rPr lang="en-US" sz="4800" baseline="30000" dirty="0">
                <a:solidFill>
                  <a:srgbClr val="FF0000"/>
                </a:solidFill>
                <a:effectLst/>
                <a:latin typeface="Times New Roman" panose="02020603050405020304" pitchFamily="18" charset="0"/>
                <a:ea typeface="Times New Roman" panose="02020603050405020304" pitchFamily="18" charset="0"/>
              </a:rPr>
              <a:t>28</a:t>
            </a:r>
            <a:r>
              <a:rPr lang="en-US" sz="4800" dirty="0">
                <a:solidFill>
                  <a:srgbClr val="333333"/>
                </a:solidFill>
                <a:effectLst/>
                <a:latin typeface="Times New Roman" panose="02020603050405020304" pitchFamily="18" charset="0"/>
                <a:ea typeface="Times New Roman" panose="02020603050405020304" pitchFamily="18" charset="0"/>
              </a:rPr>
              <a:t>Đất tự động sinh ra hoa màu : trước hết cây lúa mọc lên, rồi trổ đòng </a:t>
            </a:r>
            <a:r>
              <a:rPr lang="en-US" sz="4800" dirty="0" err="1">
                <a:solidFill>
                  <a:srgbClr val="333333"/>
                </a:solidFill>
                <a:effectLst/>
                <a:latin typeface="Times New Roman" panose="02020603050405020304" pitchFamily="18" charset="0"/>
                <a:ea typeface="Times New Roman" panose="02020603050405020304" pitchFamily="18" charset="0"/>
              </a:rPr>
              <a:t>đòng</a:t>
            </a:r>
            <a:r>
              <a:rPr lang="en-US" sz="4800" dirty="0">
                <a:solidFill>
                  <a:srgbClr val="333333"/>
                </a:solidFill>
                <a:effectLst/>
                <a:latin typeface="Times New Roman" panose="02020603050405020304" pitchFamily="18" charset="0"/>
                <a:ea typeface="Times New Roman" panose="02020603050405020304" pitchFamily="18" charset="0"/>
              </a:rPr>
              <a:t>, và sau cùng thành bông lúa nặng trĩu hạt. </a:t>
            </a:r>
            <a:r>
              <a:rPr lang="en-US" sz="4800" baseline="30000" dirty="0">
                <a:solidFill>
                  <a:srgbClr val="FF0000"/>
                </a:solidFill>
                <a:effectLst/>
                <a:latin typeface="Times New Roman" panose="02020603050405020304" pitchFamily="18" charset="0"/>
                <a:ea typeface="Times New Roman" panose="02020603050405020304" pitchFamily="18" charset="0"/>
              </a:rPr>
              <a:t>29</a:t>
            </a:r>
            <a:r>
              <a:rPr lang="en-US" sz="4800" dirty="0">
                <a:solidFill>
                  <a:srgbClr val="333333"/>
                </a:solidFill>
                <a:effectLst/>
                <a:latin typeface="Times New Roman" panose="02020603050405020304" pitchFamily="18" charset="0"/>
                <a:ea typeface="Times New Roman" panose="02020603050405020304" pitchFamily="18" charset="0"/>
              </a:rPr>
              <a:t>Lúa vừa chín, người ấy đem liềm hái ra gặt, vì đã đến mùa.”</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710099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lh5.googleusercontent.com/proxy/MtkAvLc-Kh79aa_J8H9QBB-BtR7LEjRAb__76Ej0fDdYsmzLFSAN_cmtNbVFjgOQ3r3X_I1sKCaOGZb2Z1VtxA">
            <a:extLst>
              <a:ext uri="{FF2B5EF4-FFF2-40B4-BE49-F238E27FC236}">
                <a16:creationId xmlns:a16="http://schemas.microsoft.com/office/drawing/2014/main" xmlns="" id="{11D8CC7B-C425-42FB-96DE-E4C02E8CA2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0"/>
            <a:ext cx="9144000" cy="6858000"/>
          </a:xfrm>
          <a:prstGeom prst="roundRect">
            <a:avLst/>
          </a:prstGeom>
          <a:noFill/>
          <a:scene3d>
            <a:camera prst="orthographicFront"/>
            <a:lightRig rig="threePt" dir="t"/>
          </a:scene3d>
          <a:sp3d>
            <a:bevelT prst="relaxedInset"/>
          </a:sp3d>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xmlns="" id="{86E3214C-B563-4456-AFE0-C6BA8E6A8443}"/>
              </a:ext>
            </a:extLst>
          </p:cNvPr>
          <p:cNvSpPr txBox="1">
            <a:spLocks/>
          </p:cNvSpPr>
          <p:nvPr/>
        </p:nvSpPr>
        <p:spPr>
          <a:xfrm>
            <a:off x="1" y="0"/>
            <a:ext cx="3047999" cy="6858000"/>
          </a:xfrm>
          <a:prstGeom prst="roundRect">
            <a:avLst/>
          </a:prstGeom>
          <a:solidFill>
            <a:srgbClr val="00B0F0"/>
          </a:solidFill>
          <a:scene3d>
            <a:camera prst="orthographicFront"/>
            <a:lightRig rig="threePt" dir="t"/>
          </a:scene3d>
          <a:sp3d>
            <a:bevelT prst="relaxedInset"/>
          </a:sp3d>
        </p:spPr>
        <p:txBody>
          <a:bodyPr vert="horz" lIns="91440" tIns="45720" rIns="91440" bIns="45720" rtlCol="0" anchor="ct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US" sz="8000" b="1" dirty="0">
                <a:solidFill>
                  <a:srgbClr val="990099"/>
                </a:solidFill>
              </a:rPr>
              <a:t>Dụ ngôn hạt giống tự mọc lên</a:t>
            </a:r>
            <a:endParaRPr lang="en-US" sz="8000" dirty="0">
              <a:solidFill>
                <a:srgbClr val="990099"/>
              </a:solidFill>
            </a:endParaRPr>
          </a:p>
        </p:txBody>
      </p:sp>
    </p:spTree>
    <p:extLst>
      <p:ext uri="{BB962C8B-B14F-4D97-AF65-F5344CB8AC3E}">
        <p14:creationId xmlns:p14="http://schemas.microsoft.com/office/powerpoint/2010/main" val="153310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Parable of the Growing Seed - YouTube">
            <a:extLst>
              <a:ext uri="{FF2B5EF4-FFF2-40B4-BE49-F238E27FC236}">
                <a16:creationId xmlns:a16="http://schemas.microsoft.com/office/drawing/2014/main" xmlns="" id="{C14A4DE1-D1FA-4CD7-96CA-A07D9CCF38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436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ircle(in)">
                                      <p:cBhvr>
                                        <p:cTn id="7"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fontScale="92500" lnSpcReduction="20000"/>
          </a:bodyPr>
          <a:lstStyle/>
          <a:p>
            <a:pPr marL="0" indent="0" algn="l">
              <a:lnSpc>
                <a:spcPct val="110000"/>
              </a:lnSpc>
              <a:spcBef>
                <a:spcPts val="750"/>
              </a:spcBef>
              <a:spcAft>
                <a:spcPts val="750"/>
              </a:spcAft>
              <a:buNone/>
            </a:pP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5/.</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ngôn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hạt</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5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cải</a:t>
            </a:r>
            <a:r>
              <a:rPr lang="en-US" sz="5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(Mc 4,30-34).</a:t>
            </a:r>
            <a:endParaRPr lang="en-US" sz="5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lnSpc>
                <a:spcPct val="110000"/>
              </a:lnSpc>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30</a:t>
            </a:r>
            <a:r>
              <a:rPr lang="en-US" sz="5400" dirty="0">
                <a:solidFill>
                  <a:srgbClr val="333333"/>
                </a:solidFill>
                <a:effectLst/>
                <a:latin typeface="Times New Roman" panose="02020603050405020304" pitchFamily="18" charset="0"/>
                <a:ea typeface="Times New Roman" panose="02020603050405020304" pitchFamily="18" charset="0"/>
              </a:rPr>
              <a:t>Rồi Người lại nói : “Chúng ta ví Nước Thiên Chúa với cái gì đây ? Lấy dụ ngôn nào mà hình dung được? </a:t>
            </a:r>
            <a:r>
              <a:rPr lang="en-US" sz="5400" baseline="30000" dirty="0">
                <a:solidFill>
                  <a:srgbClr val="FF0000"/>
                </a:solidFill>
                <a:effectLst/>
                <a:latin typeface="Times New Roman" panose="02020603050405020304" pitchFamily="18" charset="0"/>
                <a:ea typeface="Times New Roman" panose="02020603050405020304" pitchFamily="18" charset="0"/>
              </a:rPr>
              <a:t>31</a:t>
            </a:r>
            <a:r>
              <a:rPr lang="en-US" sz="5400" dirty="0">
                <a:solidFill>
                  <a:srgbClr val="333333"/>
                </a:solidFill>
                <a:effectLst/>
                <a:latin typeface="Times New Roman" panose="02020603050405020304" pitchFamily="18" charset="0"/>
                <a:ea typeface="Times New Roman" panose="02020603050405020304" pitchFamily="18" charset="0"/>
              </a:rPr>
              <a:t>Nước Thiên Chúa giống như hạt cải, lúc gieo xuống đất, nó là loại hạt nhỏ nhất trên mặt đất. </a:t>
            </a:r>
            <a:r>
              <a:rPr lang="en-US" sz="5400" baseline="30000" dirty="0">
                <a:solidFill>
                  <a:srgbClr val="FF0000"/>
                </a:solidFill>
                <a:effectLst/>
                <a:latin typeface="Times New Roman" panose="02020603050405020304" pitchFamily="18" charset="0"/>
                <a:ea typeface="Times New Roman" panose="02020603050405020304" pitchFamily="18" charset="0"/>
              </a:rPr>
              <a:t>32</a:t>
            </a:r>
            <a:r>
              <a:rPr lang="en-US" sz="5400" dirty="0">
                <a:solidFill>
                  <a:srgbClr val="333333"/>
                </a:solidFill>
                <a:effectLst/>
                <a:latin typeface="Times New Roman" panose="02020603050405020304" pitchFamily="18" charset="0"/>
                <a:ea typeface="Times New Roman" panose="02020603050405020304" pitchFamily="18" charset="0"/>
              </a:rPr>
              <a:t>Nhưng khi gieo rồi, thì nó mọc lên lớn hơn mọi thứ rau cỏ, cành lá xum xuê, đến nỗi chim trời có thể làm tổ dưới bóng.”</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716643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73FBE2C9-E406-477E-A953-F0AA145C90E0}"/>
              </a:ext>
            </a:extLst>
          </p:cNvPr>
          <p:cNvPicPr>
            <a:picLocks noChangeAspect="1"/>
          </p:cNvPicPr>
          <p:nvPr/>
        </p:nvPicPr>
        <p:blipFill>
          <a:blip r:embed="rId2"/>
          <a:stretch>
            <a:fillRect/>
          </a:stretch>
        </p:blipFill>
        <p:spPr>
          <a:xfrm>
            <a:off x="161925" y="0"/>
            <a:ext cx="11868150" cy="6858000"/>
          </a:xfrm>
          <a:prstGeom prst="rect">
            <a:avLst/>
          </a:prstGeom>
        </p:spPr>
      </p:pic>
    </p:spTree>
    <p:extLst>
      <p:ext uri="{BB962C8B-B14F-4D97-AF65-F5344CB8AC3E}">
        <p14:creationId xmlns:p14="http://schemas.microsoft.com/office/powerpoint/2010/main" val="101085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83CAD22C-2038-4806-B284-2C489CA7299F}"/>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45786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buNone/>
            </a:pPr>
            <a:r>
              <a:rPr lang="en-US" sz="4800" baseline="30000" dirty="0">
                <a:solidFill>
                  <a:srgbClr val="FF0000"/>
                </a:solidFill>
                <a:effectLst/>
                <a:latin typeface="Times New Roman" panose="02020603050405020304" pitchFamily="18" charset="0"/>
                <a:ea typeface="Times New Roman" panose="02020603050405020304" pitchFamily="18" charset="0"/>
              </a:rPr>
              <a:t>9</a:t>
            </a:r>
            <a:r>
              <a:rPr lang="en-US" sz="4800" dirty="0">
                <a:solidFill>
                  <a:srgbClr val="333333"/>
                </a:solidFill>
                <a:effectLst/>
                <a:latin typeface="Times New Roman" panose="02020603050405020304" pitchFamily="18" charset="0"/>
                <a:ea typeface="Times New Roman" panose="02020603050405020304" pitchFamily="18" charset="0"/>
              </a:rPr>
              <a:t>Người đã bảo các môn đệ dành sẵn cho Người một chiếc thuyền nhỏ, để khỏi bị đám đông chen lấn. </a:t>
            </a:r>
            <a:r>
              <a:rPr lang="en-US" sz="4800" baseline="30000" dirty="0">
                <a:solidFill>
                  <a:srgbClr val="FF0000"/>
                </a:solidFill>
                <a:effectLst/>
                <a:latin typeface="Times New Roman" panose="02020603050405020304" pitchFamily="18" charset="0"/>
                <a:ea typeface="Times New Roman" panose="02020603050405020304" pitchFamily="18" charset="0"/>
              </a:rPr>
              <a:t>10</a:t>
            </a:r>
            <a:r>
              <a:rPr lang="en-US" sz="4800" dirty="0">
                <a:solidFill>
                  <a:srgbClr val="333333"/>
                </a:solidFill>
                <a:effectLst/>
                <a:latin typeface="Times New Roman" panose="02020603050405020304" pitchFamily="18" charset="0"/>
                <a:ea typeface="Times New Roman" panose="02020603050405020304" pitchFamily="18" charset="0"/>
              </a:rPr>
              <a:t>Quả thế, Người đã chữa lành nhiều bệnh nhân, khiến ai </a:t>
            </a:r>
            <a:r>
              <a:rPr lang="en-US" sz="4800" dirty="0" err="1">
                <a:solidFill>
                  <a:srgbClr val="333333"/>
                </a:solidFill>
                <a:effectLst/>
                <a:latin typeface="Times New Roman" panose="02020603050405020304" pitchFamily="18" charset="0"/>
                <a:ea typeface="Times New Roman" panose="02020603050405020304" pitchFamily="18" charset="0"/>
              </a:rPr>
              <a:t>ai</a:t>
            </a:r>
            <a:r>
              <a:rPr lang="en-US" sz="4800" dirty="0">
                <a:solidFill>
                  <a:srgbClr val="333333"/>
                </a:solidFill>
                <a:effectLst/>
                <a:latin typeface="Times New Roman" panose="02020603050405020304" pitchFamily="18" charset="0"/>
                <a:ea typeface="Times New Roman" panose="02020603050405020304" pitchFamily="18" charset="0"/>
              </a:rPr>
              <a:t> có bệnh cũng đổ xô đến để sờ vào Người. </a:t>
            </a:r>
            <a:r>
              <a:rPr lang="en-US" sz="4800" baseline="30000" dirty="0">
                <a:solidFill>
                  <a:srgbClr val="FF0000"/>
                </a:solidFill>
                <a:effectLst/>
                <a:latin typeface="Times New Roman" panose="02020603050405020304" pitchFamily="18" charset="0"/>
                <a:ea typeface="Times New Roman" panose="02020603050405020304" pitchFamily="18" charset="0"/>
              </a:rPr>
              <a:t>11</a:t>
            </a:r>
            <a:r>
              <a:rPr lang="en-US" sz="4800" dirty="0">
                <a:solidFill>
                  <a:srgbClr val="333333"/>
                </a:solidFill>
                <a:effectLst/>
                <a:latin typeface="Times New Roman" panose="02020603050405020304" pitchFamily="18" charset="0"/>
                <a:ea typeface="Times New Roman" panose="02020603050405020304" pitchFamily="18" charset="0"/>
              </a:rPr>
              <a:t>Còn các thần ô uế, </a:t>
            </a:r>
            <a:r>
              <a:rPr lang="en-US" sz="4800" dirty="0" err="1">
                <a:solidFill>
                  <a:srgbClr val="333333"/>
                </a:solidFill>
                <a:effectLst/>
                <a:latin typeface="Times New Roman" panose="02020603050405020304" pitchFamily="18" charset="0"/>
                <a:ea typeface="Times New Roman" panose="02020603050405020304" pitchFamily="18" charset="0"/>
              </a:rPr>
              <a:t>hễ</a:t>
            </a:r>
            <a:r>
              <a:rPr lang="en-US" sz="4800" dirty="0">
                <a:solidFill>
                  <a:srgbClr val="333333"/>
                </a:solidFill>
                <a:effectLst/>
                <a:latin typeface="Times New Roman" panose="02020603050405020304" pitchFamily="18" charset="0"/>
                <a:ea typeface="Times New Roman" panose="02020603050405020304" pitchFamily="18" charset="0"/>
              </a:rPr>
              <a:t> thấy Đức Giê-su, thì sấp mình dưới chân Người và kêu lên : “Ông là Con Thiên Chúa !” </a:t>
            </a:r>
            <a:r>
              <a:rPr lang="en-US" sz="4800" baseline="30000" dirty="0">
                <a:solidFill>
                  <a:srgbClr val="FF0000"/>
                </a:solidFill>
                <a:effectLst/>
                <a:latin typeface="Times New Roman" panose="02020603050405020304" pitchFamily="18" charset="0"/>
                <a:ea typeface="Times New Roman" panose="02020603050405020304" pitchFamily="18" charset="0"/>
              </a:rPr>
              <a:t>12</a:t>
            </a:r>
            <a:r>
              <a:rPr lang="en-US" sz="4800" dirty="0">
                <a:solidFill>
                  <a:srgbClr val="333333"/>
                </a:solidFill>
                <a:effectLst/>
                <a:latin typeface="Times New Roman" panose="02020603050405020304" pitchFamily="18" charset="0"/>
                <a:ea typeface="Times New Roman" panose="02020603050405020304" pitchFamily="18" charset="0"/>
              </a:rPr>
              <a:t>Nhưng Người cấm ngặt chúng không được tiết lộ Người là ai.</a:t>
            </a:r>
            <a:endParaRPr lang="en-US" sz="4800" dirty="0"/>
          </a:p>
        </p:txBody>
      </p:sp>
    </p:spTree>
    <p:extLst>
      <p:ext uri="{BB962C8B-B14F-4D97-AF65-F5344CB8AC3E}">
        <p14:creationId xmlns:p14="http://schemas.microsoft.com/office/powerpoint/2010/main" val="24666158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l">
              <a:lnSpc>
                <a:spcPct val="107000"/>
              </a:lnSpc>
              <a:spcBef>
                <a:spcPts val="750"/>
              </a:spcBef>
              <a:spcAft>
                <a:spcPts val="750"/>
              </a:spcAft>
              <a:buNone/>
            </a:pPr>
            <a:r>
              <a:rPr lang="en-US" sz="60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60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60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luận về các dụ ngôn</a:t>
            </a:r>
            <a:endParaRPr lang="en-US" sz="60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6000" baseline="30000" dirty="0">
                <a:solidFill>
                  <a:srgbClr val="FF0000"/>
                </a:solidFill>
                <a:effectLst/>
                <a:latin typeface="Times New Roman" panose="02020603050405020304" pitchFamily="18" charset="0"/>
                <a:ea typeface="Times New Roman" panose="02020603050405020304" pitchFamily="18" charset="0"/>
              </a:rPr>
              <a:t>33</a:t>
            </a:r>
            <a:r>
              <a:rPr lang="en-US" sz="6000" dirty="0">
                <a:solidFill>
                  <a:srgbClr val="333333"/>
                </a:solidFill>
                <a:effectLst/>
                <a:latin typeface="Times New Roman" panose="02020603050405020304" pitchFamily="18" charset="0"/>
                <a:ea typeface="Times New Roman" panose="02020603050405020304" pitchFamily="18" charset="0"/>
              </a:rPr>
              <a:t>Người dùng nhiều dụ ngôn tương tự mà rao giảng lời cho họ, tuỳ theo mức họ có thể nghe. </a:t>
            </a:r>
            <a:r>
              <a:rPr lang="en-US" sz="6000" baseline="30000" dirty="0">
                <a:solidFill>
                  <a:srgbClr val="FF0000"/>
                </a:solidFill>
                <a:effectLst/>
                <a:latin typeface="Times New Roman" panose="02020603050405020304" pitchFamily="18" charset="0"/>
                <a:ea typeface="Times New Roman" panose="02020603050405020304" pitchFamily="18" charset="0"/>
              </a:rPr>
              <a:t>34</a:t>
            </a:r>
            <a:r>
              <a:rPr lang="en-US" sz="6000" dirty="0">
                <a:solidFill>
                  <a:srgbClr val="333333"/>
                </a:solidFill>
                <a:effectLst/>
                <a:latin typeface="Times New Roman" panose="02020603050405020304" pitchFamily="18" charset="0"/>
                <a:ea typeface="Times New Roman" panose="02020603050405020304" pitchFamily="18" charset="0"/>
              </a:rPr>
              <a:t>Người không bao giờ rao giảng cho họ mà không dùng dụ ngôn. Nhưng khi chỉ có thầy trò với nhau, thì Người giải nghĩa hết.</a:t>
            </a:r>
            <a:endParaRPr lang="en-US" sz="6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37509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l">
              <a:lnSpc>
                <a:spcPct val="107000"/>
              </a:lnSpc>
              <a:spcBef>
                <a:spcPts val="750"/>
              </a:spcBef>
              <a:spcAft>
                <a:spcPts val="750"/>
              </a:spcAft>
              <a:buNone/>
            </a:pP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6/.ĐG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dẹp</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yên</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sóng</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gió</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(Mc 4,35-41).</a:t>
            </a:r>
            <a:endParaRPr lang="en-US" sz="4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35</a:t>
            </a:r>
            <a:r>
              <a:rPr lang="en-US" sz="4800" dirty="0">
                <a:solidFill>
                  <a:srgbClr val="333333"/>
                </a:solidFill>
                <a:effectLst/>
                <a:latin typeface="Times New Roman" panose="02020603050405020304" pitchFamily="18" charset="0"/>
                <a:ea typeface="Times New Roman" panose="02020603050405020304" pitchFamily="18" charset="0"/>
              </a:rPr>
              <a:t>Hôm ấy, khi chiều đến, Đức Giê-su nói với các môn đệ : “Chúng ta sang bờ bên kia đi !” </a:t>
            </a:r>
            <a:r>
              <a:rPr lang="en-US" sz="4800" baseline="30000" dirty="0">
                <a:solidFill>
                  <a:srgbClr val="FF0000"/>
                </a:solidFill>
                <a:effectLst/>
                <a:latin typeface="Times New Roman" panose="02020603050405020304" pitchFamily="18" charset="0"/>
                <a:ea typeface="Times New Roman" panose="02020603050405020304" pitchFamily="18" charset="0"/>
              </a:rPr>
              <a:t>36</a:t>
            </a:r>
            <a:r>
              <a:rPr lang="en-US" sz="4800" dirty="0">
                <a:solidFill>
                  <a:srgbClr val="333333"/>
                </a:solidFill>
                <a:effectLst/>
                <a:latin typeface="Times New Roman" panose="02020603050405020304" pitchFamily="18" charset="0"/>
                <a:ea typeface="Times New Roman" panose="02020603050405020304" pitchFamily="18" charset="0"/>
              </a:rPr>
              <a:t>Bỏ đám đông ở lại, các ông chở Người đi, vì Người đang ở sẵn trên thuyền ; có những thuyền khác cùng theo Người. </a:t>
            </a:r>
            <a:r>
              <a:rPr lang="en-US" sz="4800" baseline="30000" dirty="0">
                <a:solidFill>
                  <a:srgbClr val="FF0000"/>
                </a:solidFill>
                <a:effectLst/>
                <a:latin typeface="Times New Roman" panose="02020603050405020304" pitchFamily="18" charset="0"/>
                <a:ea typeface="Times New Roman" panose="02020603050405020304" pitchFamily="18" charset="0"/>
              </a:rPr>
              <a:t>37</a:t>
            </a:r>
            <a:r>
              <a:rPr lang="en-US" sz="4800" dirty="0">
                <a:solidFill>
                  <a:srgbClr val="333333"/>
                </a:solidFill>
                <a:effectLst/>
                <a:latin typeface="Times New Roman" panose="02020603050405020304" pitchFamily="18" charset="0"/>
                <a:ea typeface="Times New Roman" panose="02020603050405020304" pitchFamily="18" charset="0"/>
              </a:rPr>
              <a:t>Và một trận cuồng phong nổi lên, sóng ập vào thuyền, đến nỗi thuyền đầy nước. </a:t>
            </a:r>
            <a:r>
              <a:rPr lang="en-US" sz="4800" baseline="30000" dirty="0">
                <a:solidFill>
                  <a:srgbClr val="FF0000"/>
                </a:solidFill>
                <a:effectLst/>
                <a:latin typeface="Times New Roman" panose="02020603050405020304" pitchFamily="18" charset="0"/>
                <a:ea typeface="Times New Roman" panose="02020603050405020304" pitchFamily="18" charset="0"/>
              </a:rPr>
              <a:t>38</a:t>
            </a:r>
            <a:r>
              <a:rPr lang="en-US" sz="4800" dirty="0">
                <a:solidFill>
                  <a:srgbClr val="333333"/>
                </a:solidFill>
                <a:effectLst/>
                <a:latin typeface="Times New Roman" panose="02020603050405020304" pitchFamily="18" charset="0"/>
                <a:ea typeface="Times New Roman" panose="02020603050405020304" pitchFamily="18" charset="0"/>
              </a:rPr>
              <a:t>Trong khi đó, Đức Giê-su đang ở đàng lái, dựa đầu vào chiếc gối mà ngủ. </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5113345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EC8EB6E-A4F7-47C7-94EF-3AA0D7604F60}"/>
              </a:ext>
            </a:extLst>
          </p:cNvPr>
          <p:cNvSpPr>
            <a:spLocks noGrp="1"/>
          </p:cNvSpPr>
          <p:nvPr>
            <p:ph idx="1"/>
          </p:nvPr>
        </p:nvSpPr>
        <p:spPr>
          <a:xfrm>
            <a:off x="0" y="0"/>
            <a:ext cx="12192000" cy="6506817"/>
          </a:xfrm>
        </p:spPr>
        <p:txBody>
          <a:bodyPr anchor="ctr">
            <a:normAutofit/>
          </a:bodyPr>
          <a:lstStyle/>
          <a:p>
            <a:pPr marL="0" indent="0" algn="just">
              <a:buNone/>
            </a:pPr>
            <a:r>
              <a:rPr lang="en-US" sz="4800" dirty="0">
                <a:solidFill>
                  <a:srgbClr val="333333"/>
                </a:solidFill>
                <a:effectLst/>
                <a:latin typeface="Times New Roman" panose="02020603050405020304" pitchFamily="18" charset="0"/>
                <a:ea typeface="Times New Roman" panose="02020603050405020304" pitchFamily="18" charset="0"/>
              </a:rPr>
              <a:t>Các môn đệ đánh thức Người dậy và nói : “Thầy ơi, chúng ta chết đến nơi rồi, Thầy chẳng lo gì sao ?” </a:t>
            </a:r>
            <a:r>
              <a:rPr lang="en-US" sz="4800" baseline="30000" dirty="0">
                <a:solidFill>
                  <a:srgbClr val="FF0000"/>
                </a:solidFill>
                <a:effectLst/>
                <a:latin typeface="Times New Roman" panose="02020603050405020304" pitchFamily="18" charset="0"/>
                <a:ea typeface="Times New Roman" panose="02020603050405020304" pitchFamily="18" charset="0"/>
              </a:rPr>
              <a:t>39</a:t>
            </a:r>
            <a:r>
              <a:rPr lang="en-US" sz="4800" dirty="0">
                <a:solidFill>
                  <a:srgbClr val="333333"/>
                </a:solidFill>
                <a:effectLst/>
                <a:latin typeface="Times New Roman" panose="02020603050405020304" pitchFamily="18" charset="0"/>
                <a:ea typeface="Times New Roman" panose="02020603050405020304" pitchFamily="18" charset="0"/>
              </a:rPr>
              <a:t>Người thức dậy, ngăm đe gió, và truyền cho biển : “Im đi ! Câm đi !” Gió liền tắt, và biển lặng như tờ. </a:t>
            </a:r>
            <a:r>
              <a:rPr lang="en-US" sz="4800" baseline="30000" dirty="0">
                <a:solidFill>
                  <a:srgbClr val="FF0000"/>
                </a:solidFill>
                <a:effectLst/>
                <a:latin typeface="Times New Roman" panose="02020603050405020304" pitchFamily="18" charset="0"/>
                <a:ea typeface="Times New Roman" panose="02020603050405020304" pitchFamily="18" charset="0"/>
              </a:rPr>
              <a:t>40</a:t>
            </a:r>
            <a:r>
              <a:rPr lang="en-US" sz="4800" dirty="0">
                <a:solidFill>
                  <a:srgbClr val="333333"/>
                </a:solidFill>
                <a:effectLst/>
                <a:latin typeface="Times New Roman" panose="02020603050405020304" pitchFamily="18" charset="0"/>
                <a:ea typeface="Times New Roman" panose="02020603050405020304" pitchFamily="18" charset="0"/>
              </a:rPr>
              <a:t>Rồi Người bảo các ông : “Sao nhát thế ? Làm sao mà anh em vẫn chưa có lòng tin ?” </a:t>
            </a:r>
            <a:r>
              <a:rPr lang="en-US" sz="4800" baseline="30000" dirty="0">
                <a:solidFill>
                  <a:srgbClr val="FF0000"/>
                </a:solidFill>
                <a:effectLst/>
                <a:latin typeface="Times New Roman" panose="02020603050405020304" pitchFamily="18" charset="0"/>
                <a:ea typeface="Times New Roman" panose="02020603050405020304" pitchFamily="18" charset="0"/>
              </a:rPr>
              <a:t>41</a:t>
            </a:r>
            <a:r>
              <a:rPr lang="en-US" sz="4800" dirty="0">
                <a:solidFill>
                  <a:srgbClr val="333333"/>
                </a:solidFill>
                <a:effectLst/>
                <a:latin typeface="Times New Roman" panose="02020603050405020304" pitchFamily="18" charset="0"/>
                <a:ea typeface="Times New Roman" panose="02020603050405020304" pitchFamily="18" charset="0"/>
              </a:rPr>
              <a:t>Các ông hoảng sợ và nói với nhau : “Vậy người này là ai, mà cả đến gió và biển cũng tuân lệnh ?”</a:t>
            </a:r>
            <a:endParaRPr lang="en-US" sz="4800" dirty="0"/>
          </a:p>
        </p:txBody>
      </p:sp>
    </p:spTree>
    <p:extLst>
      <p:ext uri="{BB962C8B-B14F-4D97-AF65-F5344CB8AC3E}">
        <p14:creationId xmlns:p14="http://schemas.microsoft.com/office/powerpoint/2010/main" val="42509032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lh4.googleusercontent.com/proxy/JjLxv1iJQyTY8Xk36G0dPmXdqLmfFf18uUqBkEhTTjC9cfzVj9eqaSBijaK5g_MverGwYTbJ6D8hcbZQEiIufeVUcCKru-IaSrsAtTqKUti0UT8c1cmi8rArTcL78746g8jJOss">
            <a:extLst>
              <a:ext uri="{FF2B5EF4-FFF2-40B4-BE49-F238E27FC236}">
                <a16:creationId xmlns:a16="http://schemas.microsoft.com/office/drawing/2014/main" xmlns="" id="{208B86A7-3B9A-4E7D-8296-F0BEA38EBB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9375" y="0"/>
            <a:ext cx="9912626" cy="6853653"/>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xmlns="" id="{5DA0FE99-B6B7-42BD-964E-99E5EE9A233F}"/>
              </a:ext>
            </a:extLst>
          </p:cNvPr>
          <p:cNvSpPr/>
          <p:nvPr/>
        </p:nvSpPr>
        <p:spPr>
          <a:xfrm>
            <a:off x="0" y="0"/>
            <a:ext cx="2279375" cy="6853653"/>
          </a:xfrm>
          <a:prstGeom prst="roundRect">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5400" b="1" dirty="0">
                <a:solidFill>
                  <a:srgbClr val="990099"/>
                </a:solidFill>
              </a:rPr>
              <a:t>Đức </a:t>
            </a:r>
            <a:r>
              <a:rPr lang="en-US" sz="5400" b="1" dirty="0" err="1">
                <a:solidFill>
                  <a:srgbClr val="990099"/>
                </a:solidFill>
              </a:rPr>
              <a:t>Giêsu</a:t>
            </a:r>
            <a:r>
              <a:rPr lang="en-US" sz="5400" b="1" dirty="0">
                <a:solidFill>
                  <a:srgbClr val="990099"/>
                </a:solidFill>
              </a:rPr>
              <a:t> dẹp yên sóng gió </a:t>
            </a:r>
            <a:endParaRPr lang="en-US" sz="5400" dirty="0">
              <a:solidFill>
                <a:srgbClr val="990099"/>
              </a:solidFill>
            </a:endParaRPr>
          </a:p>
        </p:txBody>
      </p:sp>
    </p:spTree>
    <p:extLst>
      <p:ext uri="{BB962C8B-B14F-4D97-AF65-F5344CB8AC3E}">
        <p14:creationId xmlns:p14="http://schemas.microsoft.com/office/powerpoint/2010/main" val="75503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12192001" cy="6858000"/>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r>
              <a:rPr lang="en-US" sz="5600" dirty="0"/>
              <a:t>   </a:t>
            </a:r>
            <a:r>
              <a:rPr lang="en-US" sz="5600" dirty="0" err="1"/>
              <a:t>Biển</a:t>
            </a:r>
            <a:r>
              <a:rPr lang="en-US" sz="5600" dirty="0"/>
              <a:t> </a:t>
            </a:r>
            <a:r>
              <a:rPr lang="en-US" sz="5600" dirty="0" err="1"/>
              <a:t>hồ</a:t>
            </a:r>
            <a:r>
              <a:rPr lang="en-US" sz="5600" dirty="0"/>
              <a:t> Ga-li-</a:t>
            </a:r>
            <a:r>
              <a:rPr lang="en-US" sz="5600" dirty="0" err="1"/>
              <a:t>lê</a:t>
            </a:r>
            <a:r>
              <a:rPr lang="en-US" sz="5600" dirty="0"/>
              <a:t>: cũng gọi là Biển </a:t>
            </a:r>
            <a:r>
              <a:rPr lang="en-US" sz="5600" dirty="0" err="1"/>
              <a:t>hồ</a:t>
            </a:r>
            <a:r>
              <a:rPr lang="en-US" sz="5600" dirty="0"/>
              <a:t> </a:t>
            </a:r>
            <a:r>
              <a:rPr lang="en-US" sz="5600" dirty="0" err="1"/>
              <a:t>Ghen</a:t>
            </a:r>
            <a:r>
              <a:rPr lang="en-US" sz="5600" dirty="0"/>
              <a:t>-ne-de-</a:t>
            </a:r>
            <a:r>
              <a:rPr lang="en-US" sz="5600" dirty="0" err="1"/>
              <a:t>rét</a:t>
            </a:r>
            <a:r>
              <a:rPr lang="en-US" sz="5600" dirty="0"/>
              <a:t>, hay </a:t>
            </a:r>
            <a:r>
              <a:rPr lang="en-US" sz="5600" dirty="0" err="1"/>
              <a:t>Hồ</a:t>
            </a:r>
            <a:r>
              <a:rPr lang="en-US" sz="5600" dirty="0"/>
              <a:t> Kin-ne-</a:t>
            </a:r>
            <a:r>
              <a:rPr lang="en-US" sz="5600" dirty="0" err="1"/>
              <a:t>rét</a:t>
            </a:r>
            <a:r>
              <a:rPr lang="en-US" sz="5600" dirty="0"/>
              <a:t> hoặc </a:t>
            </a:r>
            <a:r>
              <a:rPr lang="en-US" sz="5600" dirty="0" err="1"/>
              <a:t>Hồ</a:t>
            </a:r>
            <a:r>
              <a:rPr lang="en-US" sz="5600" dirty="0"/>
              <a:t> </a:t>
            </a:r>
            <a:r>
              <a:rPr lang="en-US" sz="5600" dirty="0" err="1"/>
              <a:t>Ti</a:t>
            </a:r>
            <a:r>
              <a:rPr lang="en-US" sz="5600" dirty="0"/>
              <a:t>-</a:t>
            </a:r>
            <a:r>
              <a:rPr lang="en-US" sz="5600" dirty="0" err="1"/>
              <a:t>bê</a:t>
            </a:r>
            <a:r>
              <a:rPr lang="en-US" sz="5600" dirty="0"/>
              <a:t>-</a:t>
            </a:r>
            <a:r>
              <a:rPr lang="en-US" sz="5600" dirty="0" err="1"/>
              <a:t>ri</a:t>
            </a:r>
            <a:r>
              <a:rPr lang="en-US" sz="5600" dirty="0"/>
              <a:t>-a (tiếng Do Thái: </a:t>
            </a:r>
            <a:r>
              <a:rPr lang="en-US" sz="5600" dirty="0" err="1"/>
              <a:t>ים</a:t>
            </a:r>
            <a:r>
              <a:rPr lang="en-US" sz="5600" dirty="0"/>
              <a:t> </a:t>
            </a:r>
            <a:r>
              <a:rPr lang="en-US" sz="5600" dirty="0" err="1"/>
              <a:t>כנרת</a:t>
            </a:r>
            <a:r>
              <a:rPr lang="en-US" sz="5600" dirty="0"/>
              <a:t>), là một hồ nước ngọt lớn nhất ở It-ra-</a:t>
            </a:r>
            <a:r>
              <a:rPr lang="en-US" sz="5600" dirty="0" err="1"/>
              <a:t>en</a:t>
            </a:r>
            <a:r>
              <a:rPr lang="en-US" sz="5600" dirty="0"/>
              <a:t>. Hồ có chu vi khoảng 53 km (33 dặm), chiều dài khoảng 21 km (13 dặm), chiều rộng khoảng 13 km (8 dặm), với diện tích tổng cộng là 166 km². </a:t>
            </a:r>
          </a:p>
        </p:txBody>
      </p:sp>
    </p:spTree>
    <p:extLst>
      <p:ext uri="{BB962C8B-B14F-4D97-AF65-F5344CB8AC3E}">
        <p14:creationId xmlns:p14="http://schemas.microsoft.com/office/powerpoint/2010/main" val="22483493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New Testament 2, Lesson 10: Jesus Calms a Storm - Seeds of Faith Podcast">
            <a:extLst>
              <a:ext uri="{FF2B5EF4-FFF2-40B4-BE49-F238E27FC236}">
                <a16:creationId xmlns:a16="http://schemas.microsoft.com/office/drawing/2014/main" xmlns="" id="{FAEB1679-FB5C-4982-939E-FC290989DB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9125" y="0"/>
            <a:ext cx="5222875" cy="6858000"/>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
        <p:nvSpPr>
          <p:cNvPr id="4" name="Subtitle 2">
            <a:extLst>
              <a:ext uri="{FF2B5EF4-FFF2-40B4-BE49-F238E27FC236}">
                <a16:creationId xmlns:a16="http://schemas.microsoft.com/office/drawing/2014/main" xmlns="" id="{B1943F8B-A98B-425C-B290-3800BCE3F422}"/>
              </a:ext>
            </a:extLst>
          </p:cNvPr>
          <p:cNvSpPr txBox="1">
            <a:spLocks/>
          </p:cNvSpPr>
          <p:nvPr/>
        </p:nvSpPr>
        <p:spPr>
          <a:xfrm>
            <a:off x="0" y="1"/>
            <a:ext cx="6969126" cy="6858000"/>
          </a:xfrm>
          <a:prstGeom prst="roundRect">
            <a:avLst/>
          </a:prstGeom>
          <a:solidFill>
            <a:srgbClr val="00B0F0"/>
          </a:solidFill>
          <a:scene3d>
            <a:camera prst="orthographicFront"/>
            <a:lightRig rig="threePt" dir="t"/>
          </a:scene3d>
          <a:sp3d>
            <a:bevelT w="165100" prst="coolSlant"/>
          </a:sp3d>
        </p:spPr>
        <p:txBody>
          <a:bodyPr vert="horz" lIns="91440" tIns="45720" rIns="91440" bIns="45720" rtlCol="0" anchor="ct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r>
              <a:rPr lang="en-US" sz="5400" dirty="0"/>
              <a:t>   </a:t>
            </a:r>
            <a:r>
              <a:rPr lang="en-US" sz="5400" dirty="0" err="1"/>
              <a:t>Hồ</a:t>
            </a:r>
            <a:r>
              <a:rPr lang="en-US" sz="5400" dirty="0"/>
              <a:t> có chiều sâu tối đa là 43 m. Hồ nằm ở độ sâu 209 mét dưới mực nước biển, là hồ nước ngọt thấp nhất </a:t>
            </a:r>
            <a:r>
              <a:rPr lang="en-US" sz="5400" dirty="0" err="1"/>
              <a:t>trên</a:t>
            </a:r>
            <a:r>
              <a:rPr lang="en-US" sz="5400" dirty="0"/>
              <a:t> </a:t>
            </a:r>
            <a:r>
              <a:rPr lang="en-US" sz="5400" dirty="0" err="1"/>
              <a:t>trái</a:t>
            </a:r>
            <a:r>
              <a:rPr lang="en-US" sz="5400" dirty="0"/>
              <a:t> </a:t>
            </a:r>
            <a:r>
              <a:rPr lang="en-US" sz="5400" dirty="0" err="1"/>
              <a:t>đất</a:t>
            </a:r>
            <a:r>
              <a:rPr lang="en-US" sz="5400" dirty="0"/>
              <a:t> </a:t>
            </a:r>
            <a:r>
              <a:rPr lang="en-US" sz="5400" dirty="0" err="1"/>
              <a:t>và</a:t>
            </a:r>
            <a:r>
              <a:rPr lang="en-US" sz="5400" dirty="0"/>
              <a:t> </a:t>
            </a:r>
            <a:r>
              <a:rPr lang="en-US" sz="5400" dirty="0" err="1"/>
              <a:t>là</a:t>
            </a:r>
            <a:r>
              <a:rPr lang="en-US" sz="5400" dirty="0"/>
              <a:t> hồ thấp thứ nhì </a:t>
            </a:r>
            <a:r>
              <a:rPr lang="en-US" sz="5400" dirty="0" err="1"/>
              <a:t>trên</a:t>
            </a:r>
            <a:r>
              <a:rPr lang="en-US" sz="5400" dirty="0"/>
              <a:t> </a:t>
            </a:r>
            <a:r>
              <a:rPr lang="en-US" sz="5400" dirty="0" err="1"/>
              <a:t>trái</a:t>
            </a:r>
            <a:r>
              <a:rPr lang="en-US" sz="5400" dirty="0"/>
              <a:t> </a:t>
            </a:r>
            <a:r>
              <a:rPr lang="en-US" sz="5400" dirty="0" err="1"/>
              <a:t>đất</a:t>
            </a:r>
            <a:r>
              <a:rPr lang="en-US" sz="5400" dirty="0"/>
              <a:t> (sau </a:t>
            </a:r>
            <a:r>
              <a:rPr lang="en-US" sz="5400" dirty="0" err="1"/>
              <a:t>Biển</a:t>
            </a:r>
            <a:r>
              <a:rPr lang="en-US" sz="5400" dirty="0"/>
              <a:t> </a:t>
            </a:r>
            <a:r>
              <a:rPr lang="en-US" sz="5400" dirty="0" err="1"/>
              <a:t>Chết</a:t>
            </a:r>
            <a:r>
              <a:rPr lang="en-US" sz="5400" dirty="0"/>
              <a:t>), 1 biển hồ </a:t>
            </a:r>
            <a:r>
              <a:rPr lang="en-US" sz="5400" dirty="0" err="1"/>
              <a:t>nước</a:t>
            </a:r>
            <a:r>
              <a:rPr lang="en-US" sz="5400" dirty="0"/>
              <a:t> </a:t>
            </a:r>
            <a:r>
              <a:rPr lang="en-US" sz="5400" dirty="0" err="1"/>
              <a:t>ngọt</a:t>
            </a:r>
            <a:r>
              <a:rPr lang="en-US" sz="5400" dirty="0"/>
              <a:t> </a:t>
            </a:r>
            <a:r>
              <a:rPr lang="en-US" sz="5400" dirty="0" err="1"/>
              <a:t>và</a:t>
            </a:r>
            <a:r>
              <a:rPr lang="en-US" sz="5400" dirty="0"/>
              <a:t> </a:t>
            </a:r>
            <a:r>
              <a:rPr lang="en-US" sz="5400" dirty="0" err="1"/>
              <a:t>có</a:t>
            </a:r>
            <a:r>
              <a:rPr lang="en-US" sz="5400" dirty="0"/>
              <a:t> </a:t>
            </a:r>
            <a:r>
              <a:rPr lang="en-US" sz="5400" dirty="0" err="1"/>
              <a:t>rất</a:t>
            </a:r>
            <a:r>
              <a:rPr lang="en-US" sz="5400" dirty="0"/>
              <a:t> </a:t>
            </a:r>
            <a:r>
              <a:rPr lang="en-US" sz="5400" dirty="0" err="1"/>
              <a:t>nhiều</a:t>
            </a:r>
            <a:r>
              <a:rPr lang="en-US" sz="5400" dirty="0"/>
              <a:t> </a:t>
            </a:r>
            <a:r>
              <a:rPr lang="en-US" sz="5400" dirty="0" err="1"/>
              <a:t>cá</a:t>
            </a:r>
            <a:r>
              <a:rPr lang="en-US" sz="5400" dirty="0"/>
              <a:t>.</a:t>
            </a:r>
          </a:p>
        </p:txBody>
      </p:sp>
    </p:spTree>
    <p:extLst>
      <p:ext uri="{BB962C8B-B14F-4D97-AF65-F5344CB8AC3E}">
        <p14:creationId xmlns:p14="http://schemas.microsoft.com/office/powerpoint/2010/main" val="32816230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ible Map: Sea of Tiberias (Sea of Galilee)">
            <a:extLst>
              <a:ext uri="{FF2B5EF4-FFF2-40B4-BE49-F238E27FC236}">
                <a16:creationId xmlns:a16="http://schemas.microsoft.com/office/drawing/2014/main" xmlns="" id="{224B004C-FB62-438A-930A-20720955EB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556" y="0"/>
            <a:ext cx="6858000" cy="6858000"/>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pic>
        <p:nvPicPr>
          <p:cNvPr id="3078" name="Picture 6" descr="June 2012 | SUATU PERJALANAN MAYA">
            <a:extLst>
              <a:ext uri="{FF2B5EF4-FFF2-40B4-BE49-F238E27FC236}">
                <a16:creationId xmlns:a16="http://schemas.microsoft.com/office/drawing/2014/main" xmlns="" id="{858105B5-BD86-4EA2-A02D-E39293C267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4544" y="0"/>
            <a:ext cx="4152900" cy="6858000"/>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1908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par>
                                <p:cTn id="8" presetID="6" presetClass="entr" presetSubtype="16" fill="hold" nodeType="withEffect">
                                  <p:stCondLst>
                                    <p:cond delay="0"/>
                                  </p:stCondLst>
                                  <p:childTnLst>
                                    <p:set>
                                      <p:cBhvr>
                                        <p:cTn id="9" dur="1" fill="hold">
                                          <p:stCondLst>
                                            <p:cond delay="0"/>
                                          </p:stCondLst>
                                        </p:cTn>
                                        <p:tgtEl>
                                          <p:spTgt spid="3078"/>
                                        </p:tgtEl>
                                        <p:attrNameLst>
                                          <p:attrName>style.visibility</p:attrName>
                                        </p:attrNameLst>
                                      </p:cBhvr>
                                      <p:to>
                                        <p:strVal val="visible"/>
                                      </p:to>
                                    </p:set>
                                    <p:animEffect transition="in" filter="circle(in)">
                                      <p:cBhvr>
                                        <p:cTn id="10" dur="20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xmlns="" id="{939A5D37-CFBD-434C-9EA4-DE53CD4399DD}"/>
              </a:ext>
            </a:extLst>
          </p:cNvPr>
          <p:cNvSpPr txBox="1">
            <a:spLocks/>
          </p:cNvSpPr>
          <p:nvPr/>
        </p:nvSpPr>
        <p:spPr>
          <a:xfrm>
            <a:off x="0" y="-90152"/>
            <a:ext cx="12192000" cy="6983515"/>
          </a:xfrm>
          <a:prstGeom prst="rect">
            <a:avLst/>
          </a:prstGeom>
          <a:solidFill>
            <a:srgbClr val="00B0F0"/>
          </a:solidFill>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pPr>
            <a:r>
              <a:rPr lang="en-US" sz="4400" dirty="0"/>
              <a:t>	Biển </a:t>
            </a:r>
            <a:r>
              <a:rPr lang="en-US" sz="4400" dirty="0" err="1"/>
              <a:t>hồ</a:t>
            </a:r>
            <a:r>
              <a:rPr lang="en-US" sz="4400" dirty="0"/>
              <a:t> Ga-li-</a:t>
            </a:r>
            <a:r>
              <a:rPr lang="en-US" sz="4400" dirty="0" err="1"/>
              <a:t>lê</a:t>
            </a:r>
            <a:r>
              <a:rPr lang="en-US" sz="4400" dirty="0"/>
              <a:t> nằm sâu trong Thung lũng tách giãn </a:t>
            </a:r>
            <a:r>
              <a:rPr lang="en-US" sz="4400" dirty="0" err="1"/>
              <a:t>Lớn</a:t>
            </a:r>
            <a:r>
              <a:rPr lang="en-US" sz="4400" dirty="0"/>
              <a:t> Gio-</a:t>
            </a:r>
            <a:r>
              <a:rPr lang="en-US" sz="4400" dirty="0" err="1"/>
              <a:t>đan</a:t>
            </a:r>
            <a:r>
              <a:rPr lang="en-US" sz="4400" dirty="0"/>
              <a:t> (Great Rift Valley), do sự tách biệt giữa Mảng châu Phi và Mảng Ả Rập, và được cung cấp nước một phần bởi các suối ngầm trong lòng đất, dù rằng nguồn nước chính của nó là </a:t>
            </a:r>
            <a:r>
              <a:rPr lang="en-US" sz="4400" dirty="0" err="1"/>
              <a:t>sông</a:t>
            </a:r>
            <a:r>
              <a:rPr lang="en-US" sz="4400" dirty="0"/>
              <a:t> Gio-</a:t>
            </a:r>
            <a:r>
              <a:rPr lang="en-US" sz="4400" dirty="0" err="1"/>
              <a:t>đan</a:t>
            </a:r>
            <a:r>
              <a:rPr lang="en-US" sz="4400" dirty="0"/>
              <a:t>, chảy qua đó từ bắc xuống nam. Bởi vậy, khu vực này thường bị động đất, và - trong quá khứ - có các hoạt động núi lửa. Bằng chứng là vùng này có nhiều </a:t>
            </a:r>
            <a:r>
              <a:rPr lang="en-US" sz="4400" dirty="0" err="1"/>
              <a:t>đá</a:t>
            </a:r>
            <a:r>
              <a:rPr lang="en-US" sz="4400" dirty="0"/>
              <a:t> Ba-</a:t>
            </a:r>
            <a:r>
              <a:rPr lang="en-US" sz="4400" dirty="0" err="1"/>
              <a:t>san</a:t>
            </a:r>
            <a:r>
              <a:rPr lang="en-US" sz="4400" dirty="0"/>
              <a:t> (basalt) và các đá do lửa tạo thành khác.</a:t>
            </a:r>
          </a:p>
        </p:txBody>
      </p:sp>
    </p:spTree>
    <p:extLst>
      <p:ext uri="{BB962C8B-B14F-4D97-AF65-F5344CB8AC3E}">
        <p14:creationId xmlns:p14="http://schemas.microsoft.com/office/powerpoint/2010/main" val="8657228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C31A8A04-C506-4265-A5F4-7BABA678DDB8}"/>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97649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12192001"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20000"/>
              </a:lnSpc>
              <a:buFont typeface="Wingdings" panose="05000000000000000000" pitchFamily="2" charset="2"/>
              <a:buChar char="v"/>
            </a:pPr>
            <a:r>
              <a:rPr lang="en-US" sz="3600" dirty="0">
                <a:solidFill>
                  <a:srgbClr val="FFFF00"/>
                </a:solidFill>
              </a:rPr>
              <a:t>	</a:t>
            </a:r>
            <a:r>
              <a:rPr lang="en-US" sz="3600" b="1" dirty="0">
                <a:solidFill>
                  <a:srgbClr val="FFFF00"/>
                </a:solidFill>
              </a:rPr>
              <a:t>Những đặc trưng của biển </a:t>
            </a:r>
            <a:r>
              <a:rPr lang="en-US" sz="3600" b="1" dirty="0" err="1">
                <a:solidFill>
                  <a:srgbClr val="FFFF00"/>
                </a:solidFill>
              </a:rPr>
              <a:t>hồ</a:t>
            </a:r>
            <a:r>
              <a:rPr lang="en-US" sz="3600" b="1" dirty="0">
                <a:solidFill>
                  <a:srgbClr val="FFFF00"/>
                </a:solidFill>
              </a:rPr>
              <a:t> Ga-li-</a:t>
            </a:r>
            <a:r>
              <a:rPr lang="en-US" sz="3600" b="1" dirty="0" err="1">
                <a:solidFill>
                  <a:srgbClr val="FFFF00"/>
                </a:solidFill>
              </a:rPr>
              <a:t>lê</a:t>
            </a:r>
            <a:endParaRPr lang="en-US" sz="3600" b="1" dirty="0">
              <a:solidFill>
                <a:srgbClr val="FFFF00"/>
              </a:solidFill>
            </a:endParaRPr>
          </a:p>
          <a:p>
            <a:pPr marL="571500" lvl="0" indent="-571500" algn="just">
              <a:lnSpc>
                <a:spcPct val="120000"/>
              </a:lnSpc>
              <a:buFont typeface="Wingdings" panose="05000000000000000000" pitchFamily="2" charset="2"/>
              <a:buChar char="§"/>
            </a:pPr>
            <a:r>
              <a:rPr lang="en-US" sz="3600" dirty="0"/>
              <a:t>Bình thường thì phẳng lặng như </a:t>
            </a:r>
            <a:r>
              <a:rPr lang="en-US" sz="3600" dirty="0" err="1"/>
              <a:t>dòng</a:t>
            </a:r>
            <a:r>
              <a:rPr lang="en-US" sz="3600" dirty="0"/>
              <a:t> song,</a:t>
            </a:r>
          </a:p>
          <a:p>
            <a:pPr marL="571500" lvl="0" indent="-571500" algn="just">
              <a:lnSpc>
                <a:spcPct val="120000"/>
              </a:lnSpc>
              <a:buFont typeface="Wingdings" panose="05000000000000000000" pitchFamily="2" charset="2"/>
              <a:buChar char="§"/>
            </a:pPr>
            <a:r>
              <a:rPr lang="en-US" sz="3600" dirty="0"/>
              <a:t>Nhưng khi gặp nơi quy tụ của các hướng gió tây bắc và đông nam </a:t>
            </a:r>
            <a:r>
              <a:rPr lang="en-US" sz="3600" dirty="0" err="1"/>
              <a:t>sẽ</a:t>
            </a:r>
            <a:r>
              <a:rPr lang="en-US" sz="3600" dirty="0"/>
              <a:t> </a:t>
            </a:r>
            <a:r>
              <a:rPr lang="en-US" sz="3600" dirty="0" err="1"/>
              <a:t>tạo</a:t>
            </a:r>
            <a:r>
              <a:rPr lang="en-US" sz="3600" dirty="0"/>
              <a:t> thành một cơn lốc dữ dội.</a:t>
            </a:r>
          </a:p>
          <a:p>
            <a:pPr marL="571500" lvl="0" indent="-571500" algn="just">
              <a:lnSpc>
                <a:spcPct val="120000"/>
              </a:lnSpc>
              <a:buFont typeface="Wingdings" panose="05000000000000000000" pitchFamily="2" charset="2"/>
              <a:buChar char="§"/>
            </a:pPr>
            <a:r>
              <a:rPr lang="en-US" sz="3600" dirty="0"/>
              <a:t>Chẳng may qua đoạn Tin Mừng này cơn lốc đó </a:t>
            </a:r>
            <a:r>
              <a:rPr lang="en-US" sz="3600" dirty="0" err="1"/>
              <a:t>lại</a:t>
            </a:r>
            <a:r>
              <a:rPr lang="en-US" sz="3600" dirty="0"/>
              <a:t> </a:t>
            </a:r>
            <a:r>
              <a:rPr lang="en-US" sz="3600" dirty="0" err="1"/>
              <a:t>xảy</a:t>
            </a:r>
            <a:r>
              <a:rPr lang="en-US" sz="3600" dirty="0"/>
              <a:t> ra trên biển </a:t>
            </a:r>
            <a:r>
              <a:rPr lang="en-US" sz="3600" dirty="0" err="1"/>
              <a:t>hồ</a:t>
            </a:r>
            <a:r>
              <a:rPr lang="en-US" sz="3600" dirty="0"/>
              <a:t> Ga-li-</a:t>
            </a:r>
            <a:r>
              <a:rPr lang="en-US" sz="3600" dirty="0" err="1"/>
              <a:t>lê</a:t>
            </a:r>
            <a:r>
              <a:rPr lang="en-US" sz="3600" dirty="0"/>
              <a:t>. Cơn lốc này tạo nên sóng gió dữ dội, và gần như không ai được cứu thoát. Đó là tình trạng của các tông đồ ĐG: họ rất hoảng sợ và đã phải kêu cứu thầy mình.</a:t>
            </a:r>
          </a:p>
          <a:p>
            <a:pPr marL="571500" lvl="0" indent="-571500" algn="just">
              <a:lnSpc>
                <a:spcPct val="120000"/>
              </a:lnSpc>
              <a:buFont typeface="Wingdings" panose="05000000000000000000" pitchFamily="2" charset="2"/>
              <a:buChar char="§"/>
            </a:pPr>
            <a:r>
              <a:rPr lang="en-US" sz="3600" dirty="0"/>
              <a:t>Phép lạ này là một phép lạ </a:t>
            </a:r>
            <a:r>
              <a:rPr lang="en-US" sz="3600" dirty="0" err="1"/>
              <a:t>vĩ</a:t>
            </a:r>
            <a:r>
              <a:rPr lang="en-US" sz="3600" dirty="0"/>
              <a:t> </a:t>
            </a:r>
            <a:r>
              <a:rPr lang="en-US" sz="3600" dirty="0" err="1"/>
              <a:t>đại</a:t>
            </a:r>
            <a:r>
              <a:rPr lang="en-US" sz="3600" dirty="0"/>
              <a:t>.</a:t>
            </a:r>
          </a:p>
        </p:txBody>
      </p:sp>
    </p:spTree>
    <p:extLst>
      <p:ext uri="{BB962C8B-B14F-4D97-AF65-F5344CB8AC3E}">
        <p14:creationId xmlns:p14="http://schemas.microsoft.com/office/powerpoint/2010/main" val="3537515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98D03CA9-5934-4D6C-8A7A-51F8D2075833}"/>
              </a:ext>
            </a:extLst>
          </p:cNvPr>
          <p:cNvSpPr txBox="1">
            <a:spLocks/>
          </p:cNvSpPr>
          <p:nvPr/>
        </p:nvSpPr>
        <p:spPr>
          <a:xfrm>
            <a:off x="-1" y="0"/>
            <a:ext cx="12192001" cy="6857999"/>
          </a:xfrm>
          <a:prstGeom prst="rect">
            <a:avLst/>
          </a:prstGeom>
          <a:solidFill>
            <a:srgbClr val="00B0F0"/>
          </a:solidFill>
        </p:spPr>
        <p:txBody>
          <a:bodyPr vert="horz" lIns="91440" tIns="45720" rIns="91440" bIns="45720" rtlCol="0" anchor="ctr">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10000"/>
              </a:lnSpc>
            </a:pPr>
            <a:r>
              <a:rPr lang="en-US" sz="6000" b="1" dirty="0">
                <a:solidFill>
                  <a:srgbClr val="990099"/>
                </a:solidFill>
              </a:rPr>
              <a:t>2/. Dân chúng ủng hộ và đi theo </a:t>
            </a:r>
            <a:r>
              <a:rPr lang="en-US" sz="6000" b="1" dirty="0" err="1">
                <a:solidFill>
                  <a:srgbClr val="990099"/>
                </a:solidFill>
              </a:rPr>
              <a:t>Đức</a:t>
            </a:r>
            <a:r>
              <a:rPr lang="en-US" sz="6000" b="1" dirty="0">
                <a:solidFill>
                  <a:srgbClr val="990099"/>
                </a:solidFill>
              </a:rPr>
              <a:t> </a:t>
            </a:r>
            <a:r>
              <a:rPr lang="en-US" sz="6000" b="1" dirty="0" err="1">
                <a:solidFill>
                  <a:srgbClr val="990099"/>
                </a:solidFill>
              </a:rPr>
              <a:t>Giê-su</a:t>
            </a:r>
            <a:r>
              <a:rPr lang="en-US" sz="6000" b="1" dirty="0">
                <a:solidFill>
                  <a:srgbClr val="990099"/>
                </a:solidFill>
              </a:rPr>
              <a:t>.</a:t>
            </a:r>
            <a:endParaRPr lang="en-US" sz="6000" dirty="0">
              <a:solidFill>
                <a:srgbClr val="990099"/>
              </a:solidFill>
            </a:endParaRPr>
          </a:p>
          <a:p>
            <a:pPr marL="571500" lvl="0" indent="-571500" algn="just">
              <a:lnSpc>
                <a:spcPct val="110000"/>
              </a:lnSpc>
              <a:buFont typeface="Wingdings" panose="05000000000000000000" pitchFamily="2" charset="2"/>
              <a:buChar char="v"/>
            </a:pPr>
            <a:r>
              <a:rPr lang="en-US" sz="6000" dirty="0"/>
              <a:t>Rất đông dân chúng gồm người Do Thái lẫn người ngoại, </a:t>
            </a:r>
            <a:r>
              <a:rPr lang="en-US" sz="6000" dirty="0" err="1"/>
              <a:t>hăm</a:t>
            </a:r>
            <a:r>
              <a:rPr lang="en-US" sz="6000" dirty="0"/>
              <a:t> hở theo ĐG để nghe người giảng và chứng kiến những việc Người làm:</a:t>
            </a:r>
          </a:p>
          <a:p>
            <a:pPr marL="571500" lvl="0" indent="-571500" algn="just">
              <a:lnSpc>
                <a:spcPct val="110000"/>
              </a:lnSpc>
              <a:buFont typeface="Wingdings" panose="05000000000000000000" pitchFamily="2" charset="2"/>
              <a:buChar char="v"/>
            </a:pPr>
            <a:r>
              <a:rPr lang="en-US" sz="6000" dirty="0"/>
              <a:t>ĐG chữa nhiều </a:t>
            </a:r>
            <a:r>
              <a:rPr lang="en-US" sz="6000" dirty="0" err="1"/>
              <a:t>bệnh</a:t>
            </a:r>
            <a:r>
              <a:rPr lang="en-US" sz="6000" dirty="0"/>
              <a:t> </a:t>
            </a:r>
            <a:r>
              <a:rPr lang="en-US" sz="6000" dirty="0" err="1"/>
              <a:t>nhân</a:t>
            </a:r>
            <a:r>
              <a:rPr lang="en-US" sz="6000" dirty="0"/>
              <a:t>,</a:t>
            </a:r>
          </a:p>
          <a:p>
            <a:pPr marL="571500" lvl="0" indent="-571500" algn="just">
              <a:lnSpc>
                <a:spcPct val="110000"/>
              </a:lnSpc>
              <a:buFont typeface="Wingdings" panose="05000000000000000000" pitchFamily="2" charset="2"/>
              <a:buChar char="v"/>
            </a:pPr>
            <a:r>
              <a:rPr lang="en-US" sz="6000" dirty="0"/>
              <a:t>ĐG xua trừ các thần ô </a:t>
            </a:r>
            <a:r>
              <a:rPr lang="en-US" sz="6000" dirty="0" err="1"/>
              <a:t>uế</a:t>
            </a:r>
            <a:r>
              <a:rPr lang="en-US" sz="6000" dirty="0"/>
              <a:t>,</a:t>
            </a:r>
          </a:p>
        </p:txBody>
      </p:sp>
    </p:spTree>
    <p:extLst>
      <p:ext uri="{BB962C8B-B14F-4D97-AF65-F5344CB8AC3E}">
        <p14:creationId xmlns:p14="http://schemas.microsoft.com/office/powerpoint/2010/main" val="375139027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129A229-B446-4794-8325-44083E275206}"/>
              </a:ext>
            </a:extLst>
          </p:cNvPr>
          <p:cNvSpPr>
            <a:spLocks noGrp="1"/>
          </p:cNvSpPr>
          <p:nvPr>
            <p:ph type="title"/>
          </p:nvPr>
        </p:nvSpPr>
        <p:spPr>
          <a:xfrm>
            <a:off x="0" y="0"/>
            <a:ext cx="12192000" cy="1473200"/>
          </a:xfrm>
          <a:prstGeom prst="roundRect">
            <a:avLst/>
          </a:prstGeom>
          <a:solidFill>
            <a:srgbClr val="FFFF00"/>
          </a:solidFill>
          <a:scene3d>
            <a:camera prst="orthographicFront"/>
            <a:lightRig rig="threePt" dir="t"/>
          </a:scene3d>
          <a:sp3d>
            <a:bevelT w="165100" prst="coolSlant"/>
          </a:sp3d>
        </p:spPr>
        <p:txBody>
          <a:bodyPr>
            <a:normAutofit/>
          </a:bodyPr>
          <a:lstStyle/>
          <a:p>
            <a:pPr algn="ctr"/>
            <a:r>
              <a:rPr lang="en-US" sz="6000" b="1" dirty="0" err="1">
                <a:solidFill>
                  <a:srgbClr val="FF0000"/>
                </a:solidFill>
              </a:rPr>
              <a:t>Tóm</a:t>
            </a:r>
            <a:r>
              <a:rPr lang="en-US" sz="6000" b="1" dirty="0">
                <a:solidFill>
                  <a:srgbClr val="FF0000"/>
                </a:solidFill>
              </a:rPr>
              <a:t> </a:t>
            </a:r>
            <a:r>
              <a:rPr lang="en-US" sz="6000" b="1" dirty="0" err="1">
                <a:solidFill>
                  <a:srgbClr val="FF0000"/>
                </a:solidFill>
              </a:rPr>
              <a:t>Kết</a:t>
            </a:r>
            <a:r>
              <a:rPr lang="en-US" sz="6000" b="1" dirty="0">
                <a:solidFill>
                  <a:srgbClr val="FF0000"/>
                </a:solidFill>
              </a:rPr>
              <a:t> </a:t>
            </a:r>
            <a:r>
              <a:rPr lang="en-US" sz="6000" b="1" dirty="0" err="1">
                <a:solidFill>
                  <a:srgbClr val="FF0000"/>
                </a:solidFill>
              </a:rPr>
              <a:t>Chương</a:t>
            </a:r>
            <a:r>
              <a:rPr lang="en-US" sz="6000" b="1" dirty="0">
                <a:solidFill>
                  <a:srgbClr val="FF0000"/>
                </a:solidFill>
              </a:rPr>
              <a:t> 4</a:t>
            </a:r>
          </a:p>
        </p:txBody>
      </p:sp>
      <p:sp>
        <p:nvSpPr>
          <p:cNvPr id="3" name="Content Placeholder 2">
            <a:extLst>
              <a:ext uri="{FF2B5EF4-FFF2-40B4-BE49-F238E27FC236}">
                <a16:creationId xmlns:a16="http://schemas.microsoft.com/office/drawing/2014/main" xmlns="" id="{0295F462-61C9-490B-B0F4-B441F58F83C0}"/>
              </a:ext>
            </a:extLst>
          </p:cNvPr>
          <p:cNvSpPr>
            <a:spLocks noGrp="1"/>
          </p:cNvSpPr>
          <p:nvPr>
            <p:ph idx="1"/>
          </p:nvPr>
        </p:nvSpPr>
        <p:spPr>
          <a:xfrm>
            <a:off x="0" y="1473200"/>
            <a:ext cx="12192000" cy="4703763"/>
          </a:xfrm>
          <a:prstGeom prst="roundRect">
            <a:avLst/>
          </a:prstGeom>
          <a:solidFill>
            <a:srgbClr val="00B0F0"/>
          </a:solidFill>
          <a:scene3d>
            <a:camera prst="orthographicFront"/>
            <a:lightRig rig="threePt" dir="t"/>
          </a:scene3d>
          <a:sp3d>
            <a:bevelT w="165100" prst="coolSlant"/>
          </a:sp3d>
        </p:spPr>
        <p:txBody>
          <a:bodyPr anchor="ctr">
            <a:normAutofit/>
          </a:bodyPr>
          <a:lstStyle/>
          <a:p>
            <a:pPr marL="0" indent="0">
              <a:buNone/>
            </a:pPr>
            <a:r>
              <a:rPr lang="en-US" sz="4000" dirty="0"/>
              <a:t>1/. </a:t>
            </a:r>
            <a:r>
              <a:rPr lang="en-US" sz="4000" dirty="0" err="1"/>
              <a:t>Dụ</a:t>
            </a:r>
            <a:r>
              <a:rPr lang="en-US" sz="4000" dirty="0"/>
              <a:t> </a:t>
            </a:r>
            <a:r>
              <a:rPr lang="en-US" sz="4000" dirty="0" err="1"/>
              <a:t>ngôn</a:t>
            </a:r>
            <a:r>
              <a:rPr lang="en-US" sz="4000" dirty="0"/>
              <a:t> </a:t>
            </a:r>
            <a:r>
              <a:rPr lang="en-US" sz="4000" dirty="0" err="1"/>
              <a:t>người</a:t>
            </a:r>
            <a:r>
              <a:rPr lang="en-US" sz="4000" dirty="0"/>
              <a:t> </a:t>
            </a:r>
            <a:r>
              <a:rPr lang="en-US" sz="4000" dirty="0" err="1"/>
              <a:t>gieo</a:t>
            </a:r>
            <a:r>
              <a:rPr lang="en-US" sz="4000" dirty="0"/>
              <a:t> </a:t>
            </a:r>
            <a:r>
              <a:rPr lang="en-US" sz="4000" dirty="0" err="1"/>
              <a:t>giống</a:t>
            </a:r>
            <a:r>
              <a:rPr lang="en-US" sz="4000" dirty="0"/>
              <a:t>.</a:t>
            </a:r>
          </a:p>
          <a:p>
            <a:pPr marL="0" indent="0">
              <a:buNone/>
            </a:pPr>
            <a:r>
              <a:rPr lang="en-US" sz="4000" dirty="0"/>
              <a:t>2/. </a:t>
            </a:r>
            <a:r>
              <a:rPr lang="en-US" sz="4000" dirty="0" err="1"/>
              <a:t>Mục</a:t>
            </a:r>
            <a:r>
              <a:rPr lang="en-US" sz="4000" dirty="0"/>
              <a:t> </a:t>
            </a:r>
            <a:r>
              <a:rPr lang="en-US" sz="4000" dirty="0" err="1"/>
              <a:t>đích</a:t>
            </a:r>
            <a:r>
              <a:rPr lang="en-US" sz="4000" dirty="0"/>
              <a:t> </a:t>
            </a:r>
            <a:r>
              <a:rPr lang="en-US" sz="4000" dirty="0" err="1"/>
              <a:t>của</a:t>
            </a:r>
            <a:r>
              <a:rPr lang="en-US" sz="4000" dirty="0"/>
              <a:t> </a:t>
            </a:r>
            <a:r>
              <a:rPr lang="en-US" sz="4000" dirty="0" err="1"/>
              <a:t>các</a:t>
            </a:r>
            <a:r>
              <a:rPr lang="en-US" sz="4000" dirty="0"/>
              <a:t> </a:t>
            </a:r>
            <a:r>
              <a:rPr lang="en-US" sz="4000" dirty="0" err="1"/>
              <a:t>dụ</a:t>
            </a:r>
            <a:r>
              <a:rPr lang="en-US" sz="4000" dirty="0"/>
              <a:t> </a:t>
            </a:r>
            <a:r>
              <a:rPr lang="en-US" sz="4000" dirty="0" err="1"/>
              <a:t>ngôn</a:t>
            </a:r>
            <a:r>
              <a:rPr lang="en-US" sz="4000" dirty="0"/>
              <a:t>.</a:t>
            </a:r>
          </a:p>
          <a:p>
            <a:pPr marL="0" indent="0">
              <a:buNone/>
            </a:pPr>
            <a:r>
              <a:rPr lang="en-US" sz="4000" dirty="0"/>
              <a:t>3/. </a:t>
            </a:r>
            <a:r>
              <a:rPr lang="en-US" sz="4000" dirty="0" err="1"/>
              <a:t>Dụ</a:t>
            </a:r>
            <a:r>
              <a:rPr lang="en-US" sz="4000" dirty="0"/>
              <a:t> </a:t>
            </a:r>
            <a:r>
              <a:rPr lang="en-US" sz="4000" dirty="0" err="1"/>
              <a:t>ngôn</a:t>
            </a:r>
            <a:r>
              <a:rPr lang="en-US" sz="4000" dirty="0"/>
              <a:t> </a:t>
            </a:r>
            <a:r>
              <a:rPr lang="en-US" sz="4000" dirty="0" err="1"/>
              <a:t>Cái</a:t>
            </a:r>
            <a:r>
              <a:rPr lang="en-US" sz="4000" dirty="0"/>
              <a:t> </a:t>
            </a:r>
            <a:r>
              <a:rPr lang="en-US" sz="4000" dirty="0" err="1"/>
              <a:t>đèn</a:t>
            </a:r>
            <a:r>
              <a:rPr lang="en-US" sz="4000" dirty="0"/>
              <a:t>.</a:t>
            </a:r>
          </a:p>
          <a:p>
            <a:pPr marL="0" indent="0">
              <a:buNone/>
            </a:pPr>
            <a:r>
              <a:rPr lang="en-US" sz="4000" dirty="0"/>
              <a:t>4/. </a:t>
            </a:r>
            <a:r>
              <a:rPr lang="en-US" sz="4000" dirty="0" err="1"/>
              <a:t>Dụ</a:t>
            </a:r>
            <a:r>
              <a:rPr lang="en-US" sz="4000" dirty="0"/>
              <a:t> </a:t>
            </a:r>
            <a:r>
              <a:rPr lang="en-US" sz="4000" dirty="0" err="1"/>
              <a:t>ngôn</a:t>
            </a:r>
            <a:r>
              <a:rPr lang="en-US" sz="4000" dirty="0"/>
              <a:t> </a:t>
            </a:r>
            <a:r>
              <a:rPr lang="en-US" sz="4000" dirty="0" err="1"/>
              <a:t>hạt</a:t>
            </a:r>
            <a:r>
              <a:rPr lang="en-US" sz="4000" dirty="0"/>
              <a:t> </a:t>
            </a:r>
            <a:r>
              <a:rPr lang="en-US" sz="4000" dirty="0" err="1"/>
              <a:t>giống</a:t>
            </a:r>
            <a:r>
              <a:rPr lang="en-US" sz="4000" dirty="0"/>
              <a:t> </a:t>
            </a:r>
            <a:r>
              <a:rPr lang="en-US" sz="4000" dirty="0" err="1"/>
              <a:t>tự</a:t>
            </a:r>
            <a:r>
              <a:rPr lang="en-US" sz="4000" dirty="0"/>
              <a:t> </a:t>
            </a:r>
            <a:r>
              <a:rPr lang="en-US" sz="4000" dirty="0" err="1"/>
              <a:t>mọc</a:t>
            </a:r>
            <a:r>
              <a:rPr lang="en-US" sz="4000" dirty="0"/>
              <a:t>.</a:t>
            </a:r>
          </a:p>
          <a:p>
            <a:pPr marL="0" indent="0">
              <a:buNone/>
            </a:pPr>
            <a:r>
              <a:rPr lang="en-US" sz="4000" dirty="0"/>
              <a:t>5/. </a:t>
            </a:r>
            <a:r>
              <a:rPr lang="en-US" sz="4000" dirty="0" err="1"/>
              <a:t>Dụ</a:t>
            </a:r>
            <a:r>
              <a:rPr lang="en-US" sz="4000" dirty="0"/>
              <a:t> </a:t>
            </a:r>
            <a:r>
              <a:rPr lang="en-US" sz="4000" dirty="0" err="1"/>
              <a:t>ngôn</a:t>
            </a:r>
            <a:r>
              <a:rPr lang="en-US" sz="4000" dirty="0"/>
              <a:t> </a:t>
            </a:r>
            <a:r>
              <a:rPr lang="en-US" sz="4000" dirty="0" err="1"/>
              <a:t>hạt</a:t>
            </a:r>
            <a:r>
              <a:rPr lang="en-US" sz="4000" dirty="0"/>
              <a:t> </a:t>
            </a:r>
            <a:r>
              <a:rPr lang="en-US" sz="4000" dirty="0" err="1"/>
              <a:t>cải</a:t>
            </a:r>
            <a:r>
              <a:rPr lang="en-US" sz="4000" dirty="0"/>
              <a:t>.</a:t>
            </a:r>
          </a:p>
          <a:p>
            <a:pPr marL="0" indent="0">
              <a:buNone/>
            </a:pPr>
            <a:r>
              <a:rPr lang="en-US" sz="4000" dirty="0"/>
              <a:t>6/. </a:t>
            </a:r>
            <a:r>
              <a:rPr lang="en-US" sz="4000" dirty="0" err="1"/>
              <a:t>Dẹp</a:t>
            </a:r>
            <a:r>
              <a:rPr lang="en-US" sz="4000" dirty="0"/>
              <a:t> </a:t>
            </a:r>
            <a:r>
              <a:rPr lang="en-US" sz="4000" dirty="0" err="1"/>
              <a:t>yên</a:t>
            </a:r>
            <a:r>
              <a:rPr lang="en-US" sz="4000" dirty="0"/>
              <a:t> </a:t>
            </a:r>
            <a:r>
              <a:rPr lang="en-US" sz="4000" dirty="0" err="1"/>
              <a:t>sóng</a:t>
            </a:r>
            <a:r>
              <a:rPr lang="en-US" sz="4000" dirty="0"/>
              <a:t> </a:t>
            </a:r>
            <a:r>
              <a:rPr lang="en-US" sz="4000" dirty="0" err="1"/>
              <a:t>gió</a:t>
            </a:r>
            <a:r>
              <a:rPr lang="en-US" sz="4000" dirty="0"/>
              <a:t>.</a:t>
            </a:r>
          </a:p>
        </p:txBody>
      </p:sp>
    </p:spTree>
    <p:extLst>
      <p:ext uri="{BB962C8B-B14F-4D97-AF65-F5344CB8AC3E}">
        <p14:creationId xmlns:p14="http://schemas.microsoft.com/office/powerpoint/2010/main" val="7765494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FBC50AC1-F522-472E-8F13-5971DF13CBC6}"/>
              </a:ext>
            </a:extLst>
          </p:cNvPr>
          <p:cNvPicPr>
            <a:picLocks noChangeAspect="1"/>
          </p:cNvPicPr>
          <p:nvPr/>
        </p:nvPicPr>
        <p:blipFill>
          <a:blip r:embed="rId2"/>
          <a:stretch>
            <a:fillRect/>
          </a:stretch>
        </p:blipFill>
        <p:spPr>
          <a:xfrm>
            <a:off x="4762" y="0"/>
            <a:ext cx="12182475" cy="6858000"/>
          </a:xfrm>
          <a:prstGeom prst="roundRect">
            <a:avLst/>
          </a:prstGeom>
          <a:scene3d>
            <a:camera prst="orthographicFront"/>
            <a:lightRig rig="threePt" dir="t"/>
          </a:scene3d>
          <a:sp3d>
            <a:bevelT w="165100" prst="coolSlant"/>
          </a:sp3d>
        </p:spPr>
      </p:pic>
    </p:spTree>
    <p:extLst>
      <p:ext uri="{BB962C8B-B14F-4D97-AF65-F5344CB8AC3E}">
        <p14:creationId xmlns:p14="http://schemas.microsoft.com/office/powerpoint/2010/main" val="1145516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The One Jesus Loves – The Crowds – Journey Church of River Falls">
            <a:extLst>
              <a:ext uri="{FF2B5EF4-FFF2-40B4-BE49-F238E27FC236}">
                <a16:creationId xmlns:a16="http://schemas.microsoft.com/office/drawing/2014/main" xmlns="" id="{11947291-7F30-4681-A087-01246B0C6C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0"/>
            <a:ext cx="11112500" cy="6858000"/>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227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Fourth Saturday of Ordinary Time | Don Bosco Salesian Portal">
            <a:extLst>
              <a:ext uri="{FF2B5EF4-FFF2-40B4-BE49-F238E27FC236}">
                <a16:creationId xmlns:a16="http://schemas.microsoft.com/office/drawing/2014/main" xmlns="" id="{AEA41DD9-F871-42F7-A98F-94638D2A68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118"/>
            <a:ext cx="12192000" cy="6481763"/>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56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6">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29972</TotalTime>
  <Words>1425</Words>
  <Application>Microsoft Office PowerPoint</Application>
  <PresentationFormat>Widescreen</PresentationFormat>
  <Paragraphs>113</Paragraphs>
  <Slides>71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71</vt:i4>
      </vt:variant>
    </vt:vector>
  </HeadingPairs>
  <TitlesOfParts>
    <vt:vector size="76" baseType="lpstr">
      <vt:lpstr>Arial</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Tóm Kết Chương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Tóm Kết Chương 4</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dc:creator>
  <cp:lastModifiedBy>Windows User</cp:lastModifiedBy>
  <cp:revision>635</cp:revision>
  <dcterms:created xsi:type="dcterms:W3CDTF">2020-02-24T20:54:49Z</dcterms:created>
  <dcterms:modified xsi:type="dcterms:W3CDTF">2021-09-27T09:21:40Z</dcterms:modified>
</cp:coreProperties>
</file>