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3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6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EBA5D-A78E-8047-8B4B-D6912D311E26}" type="datetimeFigureOut">
              <a:rPr lang="en-US" smtClean="0"/>
              <a:t>5/24/13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B8719-5511-7543-8748-B0FD36AF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998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1F915-11A6-8341-A08A-D53ED025D969}" type="datetimeFigureOut">
              <a:rPr lang="en-US" smtClean="0"/>
              <a:t>5/24/13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778D0-BD54-E84C-B390-F6DF9116B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590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778D0-BD54-E84C-B390-F6DF9116BA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71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fossil resource base is comprised of proven fossil reserves plus resources.  The first 3 bars represent</a:t>
            </a:r>
            <a:r>
              <a:rPr lang="en-US" baseline="0" dirty="0" smtClean="0"/>
              <a:t> LOWER BOUND estimates from the Global Energy Assessment, 2012.  The 4th bar is from MIT’s no-policy case (</a:t>
            </a:r>
            <a:r>
              <a:rPr lang="en-US" baseline="0" dirty="0" err="1" smtClean="0"/>
              <a:t>Sokolov</a:t>
            </a:r>
            <a:r>
              <a:rPr lang="en-US" baseline="0" dirty="0" smtClean="0"/>
              <a:t> et al, 2012).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778D0-BD54-E84C-B390-F6DF9116BA9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09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fossil resource base is comprised of proven fossil reserves plus resources.  The first 2 bars represent</a:t>
            </a:r>
            <a:r>
              <a:rPr lang="en-US" baseline="0" dirty="0" smtClean="0"/>
              <a:t> LOWER BOUND estimates from the Global Energy Assessment, 2012.  The 3</a:t>
            </a:r>
            <a:r>
              <a:rPr lang="en-US" baseline="30000" dirty="0" smtClean="0"/>
              <a:t>rd</a:t>
            </a:r>
            <a:r>
              <a:rPr lang="en-US" baseline="0" dirty="0" smtClean="0"/>
              <a:t> bar is from MIT’s no-policy case (</a:t>
            </a:r>
            <a:r>
              <a:rPr lang="en-US" baseline="0" dirty="0" err="1" smtClean="0"/>
              <a:t>Sokolov</a:t>
            </a:r>
            <a:r>
              <a:rPr lang="en-US" baseline="0" dirty="0" smtClean="0"/>
              <a:t> et al, 2012).  The 4</a:t>
            </a:r>
            <a:r>
              <a:rPr lang="en-US" baseline="30000" dirty="0" smtClean="0"/>
              <a:t>th</a:t>
            </a:r>
            <a:r>
              <a:rPr lang="en-US" baseline="0" dirty="0" smtClean="0"/>
              <a:t> bar is based on calculations in Cold Cash, Cool Climate and data from </a:t>
            </a:r>
            <a:r>
              <a:rPr lang="en-US" baseline="0" dirty="0" err="1" smtClean="0"/>
              <a:t>Meinshausen</a:t>
            </a:r>
            <a:r>
              <a:rPr lang="en-US" baseline="0" dirty="0" smtClean="0"/>
              <a:t> et al. 2009.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778D0-BD54-E84C-B390-F6DF9116BA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82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66A0A-12EB-BD4B-932F-572DAF8634AE}" type="datetime1">
              <a:rPr lang="en-US" smtClean="0"/>
              <a:t>5/24/13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820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6DC7-7C22-9149-99A3-C6D908A6A0CF}" type="datetime1">
              <a:rPr lang="en-US" smtClean="0"/>
              <a:t>5/24/13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9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378A-03ED-6D4C-AC2C-4070F1DB60FE}" type="datetime1">
              <a:rPr lang="en-US" smtClean="0"/>
              <a:t>5/24/13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706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538D-B5B3-3241-8F64-C154AAD5CCCA}" type="datetime1">
              <a:rPr lang="en-US" smtClean="0"/>
              <a:t>5/24/13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94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AC878-8432-FD46-A981-DAD73279F074}" type="datetime1">
              <a:rPr lang="en-US" smtClean="0"/>
              <a:t>5/24/13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097B4-C084-9340-960A-24FE2C6D50A3}" type="datetime1">
              <a:rPr lang="en-US" smtClean="0"/>
              <a:t>5/24/13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9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DC0D-5343-CD4E-8E60-4346B176E62F}" type="datetime1">
              <a:rPr lang="en-US" smtClean="0"/>
              <a:t>5/24/13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7E92F-5B0F-344B-8829-E96C953B10D3}" type="datetime1">
              <a:rPr lang="en-US" smtClean="0"/>
              <a:t>5/24/13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29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B4AA-B620-5A41-9F1D-8FC411EC8386}" type="datetime1">
              <a:rPr lang="en-US" smtClean="0"/>
              <a:t>5/24/13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CE97-3634-AC42-8BA7-B8F65F76A49F}" type="datetime1">
              <a:rPr lang="en-US" smtClean="0"/>
              <a:t>5/24/13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42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0CC12-A291-0841-9E03-8205694CAB20}" type="datetime1">
              <a:rPr lang="en-US" smtClean="0"/>
              <a:t>5/24/13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0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EC39E-B5A0-FE41-8899-F740B6FE38A9}" type="datetime1">
              <a:rPr lang="en-US" smtClean="0"/>
              <a:t>5/24/13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Jonathan Koomey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76352-0FE8-8C4C-BDC7-78C6074F1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59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1091"/>
            <a:ext cx="7772400" cy="17993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Graphics showing historical and projected GHG concentrations and global temperatures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Jonathan G. Koomey, </a:t>
            </a:r>
            <a:r>
              <a:rPr lang="en-US" dirty="0" err="1" smtClean="0"/>
              <a:t>Ph.D</a:t>
            </a:r>
            <a:endParaRPr lang="en-US" dirty="0" smtClean="0"/>
          </a:p>
          <a:p>
            <a:r>
              <a:rPr lang="en-US" dirty="0" smtClean="0"/>
              <a:t>Research Fellow, </a:t>
            </a:r>
            <a:r>
              <a:rPr lang="en-US" dirty="0" err="1" smtClean="0"/>
              <a:t>Steyer</a:t>
            </a:r>
            <a:r>
              <a:rPr lang="en-US" dirty="0" smtClean="0"/>
              <a:t>-Taylor Center for Energy Policy and Finance, Stanford University</a:t>
            </a:r>
          </a:p>
          <a:p>
            <a:r>
              <a:rPr lang="en-US" dirty="0" err="1" smtClean="0"/>
              <a:t>jgkoomey@stanford.edu</a:t>
            </a:r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www.koomey.com</a:t>
            </a:r>
            <a:endParaRPr lang="en-US" dirty="0"/>
          </a:p>
          <a:p>
            <a:r>
              <a:rPr lang="en-US" smtClean="0"/>
              <a:t>May 24, </a:t>
            </a:r>
            <a:r>
              <a:rPr lang="en-US" dirty="0" smtClean="0"/>
              <a:t>2013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302960"/>
            <a:ext cx="6699270" cy="120032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Except for slide #2, this work is licensed under the Creative Commons </a:t>
            </a:r>
          </a:p>
          <a:p>
            <a:r>
              <a:rPr lang="en-US" dirty="0" smtClean="0"/>
              <a:t>Attribution-</a:t>
            </a:r>
            <a:r>
              <a:rPr lang="en-US" dirty="0" err="1" smtClean="0"/>
              <a:t>NonCommercial</a:t>
            </a:r>
            <a:r>
              <a:rPr lang="en-US" dirty="0" smtClean="0"/>
              <a:t>-</a:t>
            </a:r>
            <a:r>
              <a:rPr lang="en-US" dirty="0" err="1" smtClean="0"/>
              <a:t>NoDerivs</a:t>
            </a:r>
            <a:r>
              <a:rPr lang="en-US" dirty="0" smtClean="0"/>
              <a:t> 3.0 </a:t>
            </a:r>
            <a:r>
              <a:rPr lang="en-US" dirty="0" err="1" smtClean="0"/>
              <a:t>Unported</a:t>
            </a:r>
            <a:r>
              <a:rPr lang="en-US" dirty="0" smtClean="0"/>
              <a:t> License. </a:t>
            </a:r>
          </a:p>
          <a:p>
            <a:r>
              <a:rPr lang="en-US" dirty="0" smtClean="0"/>
              <a:t>To view a copy of this license, visit 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creativecommons.org</a:t>
            </a:r>
            <a:r>
              <a:rPr lang="en-US" dirty="0" smtClean="0"/>
              <a:t>/licenses/by-</a:t>
            </a:r>
            <a:r>
              <a:rPr lang="en-US" dirty="0" err="1" smtClean="0"/>
              <a:t>nc</a:t>
            </a:r>
            <a:r>
              <a:rPr lang="en-US" dirty="0" smtClean="0"/>
              <a:t>-</a:t>
            </a:r>
            <a:r>
              <a:rPr lang="en-US" dirty="0" err="1" smtClean="0"/>
              <a:t>nd</a:t>
            </a:r>
            <a:r>
              <a:rPr lang="en-US" dirty="0" smtClean="0"/>
              <a:t>/3.0/.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226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Fossil fuel scarcity will not constrain carbon emissions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9884" y="5710019"/>
            <a:ext cx="7841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Source:  </a:t>
            </a:r>
            <a:r>
              <a:rPr lang="en-US" i="1" dirty="0" smtClean="0">
                <a:latin typeface="Arial"/>
                <a:cs typeface="Arial"/>
              </a:rPr>
              <a:t>Cold Cash, Cool Climate</a:t>
            </a:r>
            <a:r>
              <a:rPr lang="en-US" dirty="0" smtClean="0">
                <a:latin typeface="Arial"/>
                <a:cs typeface="Arial"/>
              </a:rPr>
              <a:t>, using lower bound resource estimates </a:t>
            </a:r>
          </a:p>
          <a:p>
            <a:r>
              <a:rPr lang="en-US" dirty="0" smtClean="0">
                <a:latin typeface="Arial"/>
                <a:cs typeface="Arial"/>
              </a:rPr>
              <a:t>from the IIASA Global Energy Assessment 2012 + </a:t>
            </a:r>
            <a:r>
              <a:rPr lang="en-US" dirty="0" err="1" smtClean="0">
                <a:latin typeface="Arial"/>
                <a:cs typeface="Arial"/>
              </a:rPr>
              <a:t>Sokolov</a:t>
            </a:r>
            <a:r>
              <a:rPr lang="en-US" dirty="0" smtClean="0">
                <a:latin typeface="Arial"/>
                <a:cs typeface="Arial"/>
              </a:rPr>
              <a:t> et al. 2009</a:t>
            </a:r>
            <a:endParaRPr lang="en-US" dirty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(fossil emissions only).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883" y="1520008"/>
            <a:ext cx="7345026" cy="403933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0A7AE-2067-3C46-8C36-10A4539AEF7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24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/>
                <a:cs typeface="Arial"/>
              </a:rPr>
              <a:t>Fossil fuel abundance is an illusion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980" y="1615317"/>
            <a:ext cx="7850787" cy="40872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9979" y="6056653"/>
            <a:ext cx="7724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Sources:  Global Energy Assessment 2012, </a:t>
            </a:r>
            <a:r>
              <a:rPr lang="en-US" sz="1400" dirty="0" err="1" smtClean="0">
                <a:latin typeface="Arial"/>
                <a:cs typeface="Arial"/>
              </a:rPr>
              <a:t>Sokolov</a:t>
            </a:r>
            <a:r>
              <a:rPr lang="en-US" sz="1400" dirty="0" smtClean="0">
                <a:latin typeface="Arial"/>
                <a:cs typeface="Arial"/>
              </a:rPr>
              <a:t> et al. 2009, </a:t>
            </a:r>
            <a:r>
              <a:rPr lang="en-US" sz="1400" i="1" dirty="0" smtClean="0">
                <a:latin typeface="Arial"/>
                <a:cs typeface="Arial"/>
              </a:rPr>
              <a:t>Cold Cash, Cool Climate</a:t>
            </a:r>
            <a:r>
              <a:rPr lang="en-US" sz="1400" dirty="0" smtClean="0">
                <a:latin typeface="Arial"/>
                <a:cs typeface="Arial"/>
              </a:rPr>
              <a:t> 2012</a:t>
            </a:r>
            <a:endParaRPr lang="en-US" sz="1400" i="1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2F706-11B6-2F40-9702-556B3050754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432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9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Historical and projected global surface temperatures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5945"/>
            <a:ext cx="8229600" cy="480436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Source:  http://</a:t>
            </a:r>
            <a:r>
              <a:rPr lang="en-US" dirty="0" err="1" smtClean="0"/>
              <a:t>thinkprogress.org</a:t>
            </a:r>
            <a:r>
              <a:rPr lang="en-US" dirty="0" smtClean="0"/>
              <a:t>/climate/2013/03/08/1691411/bombshell-recent-warming-is-amazing-and-atypical-and-poised-to-destroy-stable-climate-that-made-civilization-possible/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  <p:pic>
        <p:nvPicPr>
          <p:cNvPr id="5" name="Picture 4" descr="rommHighresolutionTchartin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01" y="1328226"/>
            <a:ext cx="7388474" cy="455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465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We’re on a dangerous path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5927" y="5738754"/>
            <a:ext cx="6712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http://</a:t>
            </a:r>
            <a:r>
              <a:rPr lang="en-US" sz="1400" dirty="0" err="1" smtClean="0">
                <a:latin typeface="Arial"/>
                <a:cs typeface="Arial"/>
              </a:rPr>
              <a:t>thinkprogress.org</a:t>
            </a:r>
            <a:r>
              <a:rPr lang="en-US" sz="1400" dirty="0" smtClean="0">
                <a:latin typeface="Arial"/>
                <a:cs typeface="Arial"/>
              </a:rPr>
              <a:t>/climate/2013/04/19/1894061/</a:t>
            </a:r>
          </a:p>
          <a:p>
            <a:r>
              <a:rPr lang="en-US" sz="1400" dirty="0" smtClean="0">
                <a:latin typeface="Arial"/>
                <a:cs typeface="Arial"/>
              </a:rPr>
              <a:t>carbon-pollution-if-we-dont-change-our-direction-well-end-up-where-were-headed/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2F706-11B6-2F40-9702-556B30507542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 descr="rommHighresolutionTcharti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27" y="1258712"/>
            <a:ext cx="7170821" cy="4411596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1792111" y="3610450"/>
            <a:ext cx="5729111" cy="0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63533" y="3649230"/>
            <a:ext cx="1989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Arial"/>
              </a:rPr>
              <a:t>Safer </a:t>
            </a:r>
            <a:r>
              <a:rPr lang="en-US" sz="1600" dirty="0">
                <a:solidFill>
                  <a:srgbClr val="008000"/>
                </a:solidFill>
                <a:latin typeface="Arial"/>
              </a:rPr>
              <a:t>c</a:t>
            </a:r>
            <a:r>
              <a:rPr lang="en-US" sz="1600" dirty="0" smtClean="0">
                <a:solidFill>
                  <a:srgbClr val="008000"/>
                </a:solidFill>
                <a:latin typeface="Arial"/>
              </a:rPr>
              <a:t>limate </a:t>
            </a:r>
            <a:r>
              <a:rPr lang="en-US" sz="1600" dirty="0">
                <a:solidFill>
                  <a:srgbClr val="008000"/>
                </a:solidFill>
                <a:latin typeface="Arial"/>
              </a:rPr>
              <a:t>c</a:t>
            </a:r>
            <a:r>
              <a:rPr lang="en-US" sz="1600" dirty="0" smtClean="0">
                <a:solidFill>
                  <a:srgbClr val="008000"/>
                </a:solidFill>
                <a:latin typeface="Arial"/>
              </a:rPr>
              <a:t>ase</a:t>
            </a:r>
            <a:endParaRPr lang="en-US" sz="1600" dirty="0">
              <a:solidFill>
                <a:srgbClr val="008000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6422" y="1814915"/>
            <a:ext cx="2311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Arial"/>
              </a:rPr>
              <a:t>No-policy case to 2100</a:t>
            </a:r>
            <a:endParaRPr lang="en-US" sz="160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8670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9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CO2 concentrations for past 450k </a:t>
            </a:r>
            <a:r>
              <a:rPr lang="en-US" dirty="0" err="1" smtClean="0"/>
              <a:t>yrs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5945"/>
            <a:ext cx="8229600" cy="480436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Source:  Jonathan Koomey, </a:t>
            </a:r>
            <a:r>
              <a:rPr lang="en-US" dirty="0" err="1" smtClean="0"/>
              <a:t>jgkoomey@stanford.edu</a:t>
            </a:r>
            <a:r>
              <a:rPr lang="en-US" dirty="0" smtClean="0"/>
              <a:t>, http://</a:t>
            </a:r>
            <a:r>
              <a:rPr lang="en-US" dirty="0" err="1" smtClean="0"/>
              <a:t>www.koomey.com</a:t>
            </a:r>
            <a:r>
              <a:rPr lang="en-US" dirty="0" smtClean="0"/>
              <a:t>/post/47711670357, reposted on Climate Progress, April 19, 2013.</a:t>
            </a:r>
            <a:endParaRPr lang="en-US" dirty="0"/>
          </a:p>
        </p:txBody>
      </p:sp>
      <p:pic>
        <p:nvPicPr>
          <p:cNvPr id="4" name="Picture 3" descr="Fig2-3revisedto2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109" y="1189269"/>
            <a:ext cx="4230255" cy="469667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04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9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CO2 concentrations for past 12k </a:t>
            </a:r>
            <a:r>
              <a:rPr lang="en-US" dirty="0" err="1" smtClean="0"/>
              <a:t>yrs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5945"/>
            <a:ext cx="8229600" cy="480436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Source:  Jonathan Koomey, </a:t>
            </a:r>
            <a:r>
              <a:rPr lang="en-US" dirty="0" err="1" smtClean="0"/>
              <a:t>jgkoomey@stanford.edu</a:t>
            </a:r>
            <a:r>
              <a:rPr lang="en-US" dirty="0" smtClean="0"/>
              <a:t>, http://</a:t>
            </a:r>
            <a:r>
              <a:rPr lang="en-US" dirty="0" err="1" smtClean="0"/>
              <a:t>www.koomey.com</a:t>
            </a:r>
            <a:r>
              <a:rPr lang="en-US" dirty="0" smtClean="0"/>
              <a:t>/post/47711670357, reposted on Climate Progress, April 19, 2013.</a:t>
            </a:r>
            <a:endParaRPr lang="en-US" dirty="0"/>
          </a:p>
        </p:txBody>
      </p:sp>
      <p:pic>
        <p:nvPicPr>
          <p:cNvPr id="5" name="Picture 4" descr="Fig2-3from-10000to2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019" y="1232998"/>
            <a:ext cx="4160981" cy="461395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774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99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CO2 concentrations 10k BC to 2100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5945"/>
            <a:ext cx="8229600" cy="480436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Source:  Jonathan Koomey, </a:t>
            </a:r>
            <a:r>
              <a:rPr lang="en-US" dirty="0" err="1" smtClean="0"/>
              <a:t>jgkoomey@stanford.edu</a:t>
            </a:r>
            <a:r>
              <a:rPr lang="en-US" dirty="0" smtClean="0"/>
              <a:t>, http://</a:t>
            </a:r>
            <a:r>
              <a:rPr lang="en-US" dirty="0" err="1" smtClean="0"/>
              <a:t>www.koomey.com</a:t>
            </a:r>
            <a:r>
              <a:rPr lang="en-US" dirty="0" smtClean="0"/>
              <a:t>/post/47711670357, reposted on Climate Progress, April 19, 2013.</a:t>
            </a:r>
            <a:endParaRPr lang="en-US" dirty="0"/>
          </a:p>
        </p:txBody>
      </p:sp>
      <p:pic>
        <p:nvPicPr>
          <p:cNvPr id="4" name="Picture 3" descr="Fig2-3from-10000to2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36" y="1232998"/>
            <a:ext cx="3925316" cy="435263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82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9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CO2 concentrations 450k BC to 2100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5945"/>
            <a:ext cx="8229600" cy="480436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Source:  Jonathan Koomey, </a:t>
            </a:r>
            <a:r>
              <a:rPr lang="en-US" dirty="0" err="1" smtClean="0"/>
              <a:t>jgkoomey@stanford.edu</a:t>
            </a:r>
            <a:r>
              <a:rPr lang="en-US" dirty="0" smtClean="0"/>
              <a:t>, http://</a:t>
            </a:r>
            <a:r>
              <a:rPr lang="en-US" dirty="0" err="1" smtClean="0"/>
              <a:t>www.koomey.com</a:t>
            </a:r>
            <a:r>
              <a:rPr lang="en-US" dirty="0" smtClean="0"/>
              <a:t>/post/47711670357, reposted on Climate Progress, April 19, 2013.</a:t>
            </a:r>
            <a:endParaRPr lang="en-US" dirty="0"/>
          </a:p>
        </p:txBody>
      </p:sp>
      <p:pic>
        <p:nvPicPr>
          <p:cNvPr id="5" name="Picture 4" descr="Fig2-3from-450000to2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655" y="1232998"/>
            <a:ext cx="4195618" cy="465886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759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9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Equivalent CO2 concentrations (all </a:t>
            </a:r>
            <a:r>
              <a:rPr lang="en-US" dirty="0" err="1" smtClean="0"/>
              <a:t>forcings</a:t>
            </a:r>
            <a:r>
              <a:rPr lang="en-US" dirty="0" smtClean="0"/>
              <a:t>) 10k BC to 2100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5945"/>
            <a:ext cx="8229600" cy="480436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Source:  Jonathan Koomey, </a:t>
            </a:r>
            <a:r>
              <a:rPr lang="en-US" dirty="0" err="1" smtClean="0"/>
              <a:t>jgkoomey@stanford.edu</a:t>
            </a:r>
            <a:r>
              <a:rPr lang="en-US" dirty="0" smtClean="0"/>
              <a:t>, http://</a:t>
            </a:r>
            <a:r>
              <a:rPr lang="en-US" dirty="0" err="1" smtClean="0"/>
              <a:t>www.koomey.com</a:t>
            </a:r>
            <a:r>
              <a:rPr lang="en-US" dirty="0" smtClean="0"/>
              <a:t>/post/47711670357, reposted on Climate Progress, April 19, 2013.</a:t>
            </a:r>
            <a:endParaRPr lang="en-US" dirty="0"/>
          </a:p>
        </p:txBody>
      </p:sp>
      <p:pic>
        <p:nvPicPr>
          <p:cNvPr id="4" name="Picture 3" descr="Fig2-3CO2equiv-10000to2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655" y="1350818"/>
            <a:ext cx="3946140" cy="437572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32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9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Equivalent CO2 concentrations (all </a:t>
            </a:r>
            <a:r>
              <a:rPr lang="en-US" dirty="0" err="1" smtClean="0"/>
              <a:t>forcings</a:t>
            </a:r>
            <a:r>
              <a:rPr lang="en-US" dirty="0" smtClean="0"/>
              <a:t>) 450k BC to 2100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5945"/>
            <a:ext cx="8229600" cy="480436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Source:  Jonathan Koomey, </a:t>
            </a:r>
            <a:r>
              <a:rPr lang="en-US" dirty="0" err="1" smtClean="0"/>
              <a:t>jgkoomey@stanford.edu</a:t>
            </a:r>
            <a:r>
              <a:rPr lang="en-US" dirty="0" smtClean="0"/>
              <a:t>, http://</a:t>
            </a:r>
            <a:r>
              <a:rPr lang="en-US" dirty="0" err="1" smtClean="0"/>
              <a:t>www.koomey.com</a:t>
            </a:r>
            <a:r>
              <a:rPr lang="en-US" dirty="0" smtClean="0"/>
              <a:t>/post/47711670357, reposted on Climate Progress, April 19, 2013.</a:t>
            </a:r>
            <a:endParaRPr lang="en-US" dirty="0"/>
          </a:p>
        </p:txBody>
      </p:sp>
      <p:pic>
        <p:nvPicPr>
          <p:cNvPr id="5" name="Picture 4" descr="Fig2-3CO2equiv-450000to2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654" y="1232998"/>
            <a:ext cx="4114801" cy="456912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6352-0FE8-8C4C-BDC7-78C6074F1A2C}" type="slidenum">
              <a:rPr lang="en-US" smtClean="0"/>
              <a:t>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Jonathan Koomey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50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2300</TotalTime>
  <Words>654</Words>
  <Application>Microsoft Macintosh PowerPoint</Application>
  <PresentationFormat>On-screen Show (4:3)</PresentationFormat>
  <Paragraphs>58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Graphics showing historical and projected GHG concentrations and global temperatures</vt:lpstr>
      <vt:lpstr>Historical and projected global surface temperatures</vt:lpstr>
      <vt:lpstr>We’re on a dangerous path</vt:lpstr>
      <vt:lpstr>CO2 concentrations for past 450k yrs</vt:lpstr>
      <vt:lpstr>CO2 concentrations for past 12k yrs</vt:lpstr>
      <vt:lpstr>CO2 concentrations 10k BC to 2100</vt:lpstr>
      <vt:lpstr>CO2 concentrations 450k BC to 2100</vt:lpstr>
      <vt:lpstr>Equivalent CO2 concentrations (all forcings) 10k BC to 2100</vt:lpstr>
      <vt:lpstr>Equivalent CO2 concentrations (all forcings) 450k BC to 2100</vt:lpstr>
      <vt:lpstr>Fossil fuel scarcity will not constrain carbon emissions</vt:lpstr>
      <vt:lpstr>Fossil fuel abundance is an illusion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Koomey</dc:creator>
  <cp:lastModifiedBy>Jonathan Koomey</cp:lastModifiedBy>
  <cp:revision>14</cp:revision>
  <dcterms:created xsi:type="dcterms:W3CDTF">2013-04-20T03:35:53Z</dcterms:created>
  <dcterms:modified xsi:type="dcterms:W3CDTF">2013-05-24T14:31:49Z</dcterms:modified>
</cp:coreProperties>
</file>